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4"/>
  </p:notesMasterIdLst>
  <p:handoutMasterIdLst>
    <p:handoutMasterId r:id="rId15"/>
  </p:handoutMasterIdLst>
  <p:sldIdLst>
    <p:sldId id="311" r:id="rId2"/>
    <p:sldId id="299" r:id="rId3"/>
    <p:sldId id="312" r:id="rId4"/>
    <p:sldId id="313" r:id="rId5"/>
    <p:sldId id="302" r:id="rId6"/>
    <p:sldId id="303" r:id="rId7"/>
    <p:sldId id="314" r:id="rId8"/>
    <p:sldId id="315" r:id="rId9"/>
    <p:sldId id="305" r:id="rId10"/>
    <p:sldId id="307" r:id="rId11"/>
    <p:sldId id="316" r:id="rId12"/>
    <p:sldId id="317" r:id="rId13"/>
  </p:sldIdLst>
  <p:sldSz cx="12801600" cy="9601200" type="A3"/>
  <p:notesSz cx="6805613" cy="9944100"/>
  <p:defaultTextStyle>
    <a:defPPr>
      <a:defRPr lang="en-US"/>
    </a:defPPr>
    <a:lvl1pPr marL="0" algn="l" defTabSz="107528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1pPr>
    <a:lvl2pPr marL="537641" algn="l" defTabSz="107528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2pPr>
    <a:lvl3pPr marL="1075284" algn="l" defTabSz="107528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3pPr>
    <a:lvl4pPr marL="1612926" algn="l" defTabSz="107528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4pPr>
    <a:lvl5pPr marL="2150568" algn="l" defTabSz="107528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5pPr>
    <a:lvl6pPr marL="2688209" algn="l" defTabSz="107528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6pPr>
    <a:lvl7pPr marL="3225850" algn="l" defTabSz="107528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7pPr>
    <a:lvl8pPr marL="3763493" algn="l" defTabSz="107528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8pPr>
    <a:lvl9pPr marL="4301135" algn="l" defTabSz="107528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93" userDrawn="1">
          <p15:clr>
            <a:srgbClr val="A4A3A4"/>
          </p15:clr>
        </p15:guide>
        <p15:guide id="2" pos="313" userDrawn="1">
          <p15:clr>
            <a:srgbClr val="A4A3A4"/>
          </p15:clr>
        </p15:guide>
        <p15:guide id="3" orient="horz" pos="1550" userDrawn="1">
          <p15:clr>
            <a:srgbClr val="A4A3A4"/>
          </p15:clr>
        </p15:guide>
        <p15:guide id="4" pos="7457" userDrawn="1">
          <p15:clr>
            <a:srgbClr val="A4A3A4"/>
          </p15:clr>
        </p15:guide>
        <p15:guide id="5" pos="8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cu" initials="u" lastIdx="0" clrIdx="0">
    <p:extLst>
      <p:ext uri="{19B8F6BF-5375-455C-9EA6-DF929625EA0E}">
        <p15:presenceInfo xmlns:p15="http://schemas.microsoft.com/office/powerpoint/2012/main" userId="ucu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DEA75"/>
    <a:srgbClr val="BB98DC"/>
    <a:srgbClr val="F8807F"/>
    <a:srgbClr val="7AAEEA"/>
    <a:srgbClr val="FFD966"/>
    <a:srgbClr val="A1F5ED"/>
    <a:srgbClr val="FFFFFF"/>
    <a:srgbClr val="76DEF2"/>
    <a:srgbClr val="77EEF1"/>
    <a:srgbClr val="FED21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540" autoAdjust="0"/>
    <p:restoredTop sz="95680" autoAdjust="0"/>
  </p:normalViewPr>
  <p:slideViewPr>
    <p:cSldViewPr snapToGrid="0">
      <p:cViewPr varScale="1">
        <p:scale>
          <a:sx n="62" d="100"/>
          <a:sy n="62" d="100"/>
        </p:scale>
        <p:origin x="750" y="60"/>
      </p:cViewPr>
      <p:guideLst>
        <p:guide orient="horz" pos="393"/>
        <p:guide pos="313"/>
        <p:guide orient="horz" pos="1550"/>
        <p:guide pos="7457"/>
        <p:guide pos="86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2" d="100"/>
          <a:sy n="52" d="100"/>
        </p:scale>
        <p:origin x="2814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commentAuthors" Target="commentAuthors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40755672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4450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9D493A4-3FDE-4DB3-8D4E-6231DF3D3DAA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65225" y="1243013"/>
            <a:ext cx="4475163" cy="33559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1038" y="4786313"/>
            <a:ext cx="5443537" cy="39147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45625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4450" y="9445625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A3A4F2-8174-4E30-845C-3D5251375C73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8379070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188325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1571308"/>
            <a:ext cx="10881360" cy="3342640"/>
          </a:xfrm>
        </p:spPr>
        <p:txBody>
          <a:bodyPr anchor="b"/>
          <a:lstStyle>
            <a:lvl1pPr algn="ctr">
              <a:defRPr sz="8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00200" y="5042853"/>
            <a:ext cx="9601200" cy="2318067"/>
          </a:xfrm>
        </p:spPr>
        <p:txBody>
          <a:bodyPr/>
          <a:lstStyle>
            <a:lvl1pPr marL="0" indent="0" algn="ctr">
              <a:buNone/>
              <a:defRPr sz="3360"/>
            </a:lvl1pPr>
            <a:lvl2pPr marL="640080" indent="0" algn="ctr">
              <a:buNone/>
              <a:defRPr sz="2800"/>
            </a:lvl2pPr>
            <a:lvl3pPr marL="1280160" indent="0" algn="ctr">
              <a:buNone/>
              <a:defRPr sz="2520"/>
            </a:lvl3pPr>
            <a:lvl4pPr marL="1920240" indent="0" algn="ctr">
              <a:buNone/>
              <a:defRPr sz="2240"/>
            </a:lvl4pPr>
            <a:lvl5pPr marL="2560320" indent="0" algn="ctr">
              <a:buNone/>
              <a:defRPr sz="2240"/>
            </a:lvl5pPr>
            <a:lvl6pPr marL="3200400" indent="0" algn="ctr">
              <a:buNone/>
              <a:defRPr sz="2240"/>
            </a:lvl6pPr>
            <a:lvl7pPr marL="3840480" indent="0" algn="ctr">
              <a:buNone/>
              <a:defRPr sz="2240"/>
            </a:lvl7pPr>
            <a:lvl8pPr marL="4480560" indent="0" algn="ctr">
              <a:buNone/>
              <a:defRPr sz="2240"/>
            </a:lvl8pPr>
            <a:lvl9pPr marL="5120640" indent="0" algn="ctr">
              <a:buNone/>
              <a:defRPr sz="22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ED5FE-8356-43A7-BC78-D04F51E533A0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5986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1AC48-3D61-4A27-A98E-31E0F96E9529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9049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1146" y="511175"/>
            <a:ext cx="2760345" cy="813657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111" y="511175"/>
            <a:ext cx="8121015" cy="813657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6A75A8-82EB-4F78-B93C-4FB1EE185BD1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317988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80605D-EFA9-493D-AB70-E2CBEB4BBAFB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618216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3443" y="2393635"/>
            <a:ext cx="11041380" cy="3993832"/>
          </a:xfrm>
        </p:spPr>
        <p:txBody>
          <a:bodyPr anchor="b"/>
          <a:lstStyle>
            <a:lvl1pPr>
              <a:defRPr sz="8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3443" y="6425250"/>
            <a:ext cx="11041380" cy="2100262"/>
          </a:xfrm>
        </p:spPr>
        <p:txBody>
          <a:bodyPr/>
          <a:lstStyle>
            <a:lvl1pPr marL="0" indent="0">
              <a:buNone/>
              <a:defRPr sz="3360">
                <a:solidFill>
                  <a:schemeClr val="tx1"/>
                </a:solidFill>
              </a:defRPr>
            </a:lvl1pPr>
            <a:lvl2pPr marL="64008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2pPr>
            <a:lvl3pPr marL="1280160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3pPr>
            <a:lvl4pPr marL="19202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4pPr>
            <a:lvl5pPr marL="256032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5pPr>
            <a:lvl6pPr marL="320040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6pPr>
            <a:lvl7pPr marL="384048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7pPr>
            <a:lvl8pPr marL="448056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8pPr>
            <a:lvl9pPr marL="51206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7664FA-A71E-4B6E-B143-E98FDC2A2E9F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68494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110" y="2555875"/>
            <a:ext cx="5440680" cy="60918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80810" y="2555875"/>
            <a:ext cx="5440680" cy="60918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48F95-6370-457A-A538-56DD90CD66F4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34246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7" y="511177"/>
            <a:ext cx="11041380" cy="185578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1779" y="2353628"/>
            <a:ext cx="5415676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1779" y="3507105"/>
            <a:ext cx="5415676" cy="515842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80811" y="2353628"/>
            <a:ext cx="5442347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80811" y="3507105"/>
            <a:ext cx="5442347" cy="515842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00D79-90ED-46A9-A4E5-7407014A4B11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77632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36FF9-4DBB-4444-90D6-F8C13AFD3E02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24440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D4947-7D14-4C7A-91B1-BE7EF24EC46B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204766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42347" y="1382397"/>
            <a:ext cx="6480810" cy="6823075"/>
          </a:xfrm>
        </p:spPr>
        <p:txBody>
          <a:bodyPr/>
          <a:lstStyle>
            <a:lvl1pPr>
              <a:defRPr sz="4480"/>
            </a:lvl1pPr>
            <a:lvl2pPr>
              <a:defRPr sz="3920"/>
            </a:lvl2pPr>
            <a:lvl3pPr>
              <a:defRPr sz="336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0F22B-3485-4AF1-8FCA-0E9C24AA54C2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23941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42347" y="1382397"/>
            <a:ext cx="6480810" cy="6823075"/>
          </a:xfrm>
        </p:spPr>
        <p:txBody>
          <a:bodyPr anchor="t"/>
          <a:lstStyle>
            <a:lvl1pPr marL="0" indent="0">
              <a:buNone/>
              <a:defRPr sz="4480"/>
            </a:lvl1pPr>
            <a:lvl2pPr marL="640080" indent="0">
              <a:buNone/>
              <a:defRPr sz="3920"/>
            </a:lvl2pPr>
            <a:lvl3pPr marL="1280160" indent="0">
              <a:buNone/>
              <a:defRPr sz="3360"/>
            </a:lvl3pPr>
            <a:lvl4pPr marL="1920240" indent="0">
              <a:buNone/>
              <a:defRPr sz="2800"/>
            </a:lvl4pPr>
            <a:lvl5pPr marL="2560320" indent="0">
              <a:buNone/>
              <a:defRPr sz="2800"/>
            </a:lvl5pPr>
            <a:lvl6pPr marL="3200400" indent="0">
              <a:buNone/>
              <a:defRPr sz="2800"/>
            </a:lvl6pPr>
            <a:lvl7pPr marL="3840480" indent="0">
              <a:buNone/>
              <a:defRPr sz="2800"/>
            </a:lvl7pPr>
            <a:lvl8pPr marL="4480560" indent="0">
              <a:buNone/>
              <a:defRPr sz="2800"/>
            </a:lvl8pPr>
            <a:lvl9pPr marL="5120640" indent="0">
              <a:buNone/>
              <a:defRPr sz="2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598EA6-082B-440D-8C97-C1945CC7F5C7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2860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5CC63D-2319-4114-83DF-C8AC13622500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97002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1280160" rtl="0" eaLnBrk="1" latinLnBrk="0" hangingPunct="1">
        <a:lnSpc>
          <a:spcPct val="90000"/>
        </a:lnSpc>
        <a:spcBef>
          <a:spcPct val="0"/>
        </a:spcBef>
        <a:buNone/>
        <a:defRPr sz="61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1280160" rtl="0" eaLnBrk="1" latinLnBrk="0" hangingPunct="1">
        <a:lnSpc>
          <a:spcPct val="90000"/>
        </a:lnSpc>
        <a:spcBef>
          <a:spcPts val="1400"/>
        </a:spcBef>
        <a:buFont typeface="Arial" panose="020B0604020202020204" pitchFamily="34" charset="0"/>
        <a:buChar char="•"/>
        <a:defRPr sz="3920" kern="1200">
          <a:solidFill>
            <a:schemeClr val="tx1"/>
          </a:solidFill>
          <a:latin typeface="+mn-lt"/>
          <a:ea typeface="+mn-ea"/>
          <a:cs typeface="+mn-cs"/>
        </a:defRPr>
      </a:lvl1pPr>
      <a:lvl2pPr marL="9601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2pPr>
      <a:lvl3pPr marL="16002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22402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88036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52044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41605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4406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801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56032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20040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38404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4805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1206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abc-ld.org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eur01.safelinks.protection.outlook.com/?url=https%3A%2F%2Fmisis.ru%2Funiversity%2Fstruktura-universiteta%2Foffices%2Fumu%2Fschool-ped%2F&amp;data=04%7C01%7C%7C4fa2d1cadca645cf2d3008d8c9cdd5d8%7C1faf88fea9984c5b93c9210a11d9a5c2%7C0%7C0%7C637481234314043806%7CUnknown%7CTWFpbGZsb3d8eyJWIjoiMC4wLjAwMDAiLCJQIjoiV2luMzIiLCJBTiI6Ik1haWwiLCJXVCI6Mn0%3D%7C1000&amp;sdata=VjMuclKkYSydk5yQCrts01Qxo0gAlDlF7xzQ5KdxZaw%3D&amp;reserved=0" TargetMode="Externa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abc-ld.org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eur01.safelinks.protection.outlook.com/?url=https%3A%2F%2Fmisis.ru%2Funiversity%2Fstruktura-universiteta%2Foffices%2Fumu%2Fschool-ped%2F&amp;data=04%7C01%7C%7C4fa2d1cadca645cf2d3008d8c9cdd5d8%7C1faf88fea9984c5b93c9210a11d9a5c2%7C0%7C0%7C637481234314043806%7CUnknown%7CTWFpbGZsb3d8eyJWIjoiMC4wLjAwMDAiLCJQIjoiV2luMzIiLCJBTiI6Ik1haWwiLCJXVCI6Mn0%3D%7C1000&amp;sdata=VjMuclKkYSydk5yQCrts01Qxo0gAlDlF7xzQ5KdxZaw%3D&amp;reserved=0" TargetMode="Externa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abc-ld.org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eur01.safelinks.protection.outlook.com/?url=https%3A%2F%2Fmisis.ru%2Funiversity%2Fstruktura-universiteta%2Foffices%2Fumu%2Fschool-ped%2F&amp;data=04%7C01%7C%7C4fa2d1cadca645cf2d3008d8c9cdd5d8%7C1faf88fea9984c5b93c9210a11d9a5c2%7C0%7C0%7C637481234314043806%7CUnknown%7CTWFpbGZsb3d8eyJWIjoiMC4wLjAwMDAiLCJQIjoiV2luMzIiLCJBTiI6Ik1haWwiLCJXVCI6Mn0%3D%7C1000&amp;sdata=VjMuclKkYSydk5yQCrts01Qxo0gAlDlF7xzQ5KdxZaw%3D&amp;reserved=0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abc-ld.org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eur01.safelinks.protection.outlook.com/?url=https%3A%2F%2Fmisis.ru%2Funiversity%2Fstruktura-universiteta%2Foffices%2Fumu%2Fschool-ped%2F&amp;data=04%7C01%7C%7C4fa2d1cadca645cf2d3008d8c9cdd5d8%7C1faf88fea9984c5b93c9210a11d9a5c2%7C0%7C0%7C637481234314043806%7CUnknown%7CTWFpbGZsb3d8eyJWIjoiMC4wLjAwMDAiLCJQIjoiV2luMzIiLCJBTiI6Ik1haWwiLCJXVCI6Mn0%3D%7C1000&amp;sdata=VjMuclKkYSydk5yQCrts01Qxo0gAlDlF7xzQ5KdxZaw%3D&amp;reserved=0" TargetMode="Externa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abc-ld.org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eur01.safelinks.protection.outlook.com/?url=https%3A%2F%2Fmisis.ru%2Funiversity%2Fstruktura-universiteta%2Foffices%2Fumu%2Fschool-ped%2F&amp;data=04%7C01%7C%7C4fa2d1cadca645cf2d3008d8c9cdd5d8%7C1faf88fea9984c5b93c9210a11d9a5c2%7C0%7C0%7C637481234314043806%7CUnknown%7CTWFpbGZsb3d8eyJWIjoiMC4wLjAwMDAiLCJQIjoiV2luMzIiLCJBTiI6Ik1haWwiLCJXVCI6Mn0%3D%7C1000&amp;sdata=VjMuclKkYSydk5yQCrts01Qxo0gAlDlF7xzQ5KdxZaw%3D&amp;reserved=0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hyperlink" Target="https://eur01.safelinks.protection.outlook.com/?url=https%3A%2F%2Fmisis.ru%2Funiversity%2Fstruktura-universiteta%2Foffices%2Fumu%2Fschool-ped%2F&amp;data=04%7C01%7C%7C4fa2d1cadca645cf2d3008d8c9cdd5d8%7C1faf88fea9984c5b93c9210a11d9a5c2%7C0%7C0%7C637481234314043806%7CUnknown%7CTWFpbGZsb3d8eyJWIjoiMC4wLjAwMDAiLCJQIjoiV2luMzIiLCJBTiI6Ik1haWwiLCJXVCI6Mn0%3D%7C1000&amp;sdata=VjMuclKkYSydk5yQCrts01Qxo0gAlDlF7xzQ5KdxZaw%3D&amp;reserved=0" TargetMode="External"/><Relationship Id="rId4" Type="http://schemas.openxmlformats.org/officeDocument/2006/relationships/hyperlink" Target="https://abc-ld.org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A1F5E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70D95AE0-9BD8-4A05-B81D-72D56F10516D}"/>
              </a:ext>
            </a:extLst>
          </p:cNvPr>
          <p:cNvGrpSpPr/>
          <p:nvPr/>
        </p:nvGrpSpPr>
        <p:grpSpPr>
          <a:xfrm>
            <a:off x="360000" y="540000"/>
            <a:ext cx="12205009" cy="3923658"/>
            <a:chOff x="360000" y="180000"/>
            <a:chExt cx="12205009" cy="3923658"/>
          </a:xfrm>
        </p:grpSpPr>
        <p:sp>
          <p:nvSpPr>
            <p:cNvPr id="2" name="Rectangle 1"/>
            <p:cNvSpPr/>
            <p:nvPr/>
          </p:nvSpPr>
          <p:spPr>
            <a:xfrm>
              <a:off x="360000" y="180000"/>
              <a:ext cx="12051332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ru-RU" sz="66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Усвоение материала</a:t>
              </a:r>
              <a:endParaRPr lang="en-GB" sz="6600" dirty="0"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360000" y="1980000"/>
              <a:ext cx="12205009" cy="212365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>
                <a:defRPr sz="4400">
                  <a:solidFill>
                    <a:schemeClr val="tx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</a:lstStyle>
            <a:p>
              <a:r>
                <a:rPr lang="ru-RU" dirty="0">
                  <a:latin typeface="+mj-lt"/>
                </a:rPr>
                <a:t>На этапе усвоения материала обучающиеся слушают лекции, читают учебную литературу, смотрят учебные видеоматериалы</a:t>
              </a:r>
              <a:endParaRPr lang="en-GB" dirty="0">
                <a:latin typeface="+mj-lt"/>
              </a:endParaRPr>
            </a:p>
          </p:txBody>
        </p:sp>
      </p:grpSp>
      <p:pic>
        <p:nvPicPr>
          <p:cNvPr id="7" name="Picture 6" descr="http://mirrors.creativecommons.org/presskit/buttons/88x31/png/by-nc-sa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089497" y="8917117"/>
            <a:ext cx="1541078" cy="54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Rectangle 5">
            <a:extLst>
              <a:ext uri="{FF2B5EF4-FFF2-40B4-BE49-F238E27FC236}">
                <a16:creationId xmlns:a16="http://schemas.microsoft.com/office/drawing/2014/main" id="{270C475E-B79B-46B9-9F98-F652DA363EB6}"/>
              </a:ext>
            </a:extLst>
          </p:cNvPr>
          <p:cNvSpPr/>
          <p:nvPr/>
        </p:nvSpPr>
        <p:spPr>
          <a:xfrm>
            <a:off x="360000" y="8873773"/>
            <a:ext cx="10708341" cy="645754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37641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75284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12926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150568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88209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2585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63493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1135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ABC Learning Design method by Clive Young and Nataša Perović, UCL.(2015). Learning types, Laurillard, D. 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(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2012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Resources available from 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https://abc-ld.org/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</a:rPr>
              <a:t>. Adapted by </a:t>
            </a:r>
            <a:r>
              <a:rPr lang="en-GB" sz="1400" u="sng" dirty="0">
                <a:hlinkClick r:id="rId4"/>
              </a:rPr>
              <a:t>Centre for Excellence in Teaching and Learning</a:t>
            </a:r>
            <a:r>
              <a:rPr lang="en-GB" sz="1400" dirty="0"/>
              <a:t>, NUST MISiS</a:t>
            </a:r>
          </a:p>
        </p:txBody>
      </p:sp>
    </p:spTree>
    <p:extLst>
      <p:ext uri="{BB962C8B-B14F-4D97-AF65-F5344CB8AC3E}">
        <p14:creationId xmlns:p14="http://schemas.microsoft.com/office/powerpoint/2010/main" val="153089741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BDEA7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FDAAA88D-5200-4B1E-B636-1C44A8407CFE}"/>
              </a:ext>
            </a:extLst>
          </p:cNvPr>
          <p:cNvGrpSpPr/>
          <p:nvPr/>
        </p:nvGrpSpPr>
        <p:grpSpPr>
          <a:xfrm>
            <a:off x="360000" y="540000"/>
            <a:ext cx="12051332" cy="5277875"/>
            <a:chOff x="360000" y="180000"/>
            <a:chExt cx="12051332" cy="5277875"/>
          </a:xfrm>
        </p:grpSpPr>
        <p:sp>
          <p:nvSpPr>
            <p:cNvPr id="2" name="Rectangle 1"/>
            <p:cNvSpPr/>
            <p:nvPr/>
          </p:nvSpPr>
          <p:spPr>
            <a:xfrm>
              <a:off x="360000" y="180000"/>
              <a:ext cx="12051332" cy="101566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ru-RU" sz="60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Создание продукта</a:t>
              </a:r>
              <a:endParaRPr lang="en-GB" sz="6000" dirty="0"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360000" y="1980000"/>
              <a:ext cx="10729497" cy="34778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>
                <a:defRPr sz="4400">
                  <a:solidFill>
                    <a:schemeClr val="tx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</a:lstStyle>
            <a:p>
              <a:r>
                <a:rPr lang="ru-RU" dirty="0">
                  <a:latin typeface="+mj-lt"/>
                </a:rPr>
                <a:t>Деятельность обучающихся, направленная на</a:t>
              </a:r>
              <a:r>
                <a:rPr lang="en-US" dirty="0">
                  <a:latin typeface="+mj-lt"/>
                </a:rPr>
                <a:t> </a:t>
              </a:r>
              <a:r>
                <a:rPr lang="ru-RU" dirty="0">
                  <a:latin typeface="+mj-lt"/>
                </a:rPr>
                <a:t>получение нового результата (продукта): модели, прототипа, технологии, сайта, программного кода, статьи, презентации, эссе, видео, дизайн-проекта и пр.</a:t>
              </a:r>
              <a:endParaRPr lang="en-GB" dirty="0">
                <a:latin typeface="+mj-lt"/>
              </a:endParaRPr>
            </a:p>
          </p:txBody>
        </p:sp>
      </p:grpSp>
      <p:pic>
        <p:nvPicPr>
          <p:cNvPr id="10" name="Picture 9" descr="http://mirrors.creativecommons.org/presskit/buttons/88x31/png/by-nc-sa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089497" y="8917117"/>
            <a:ext cx="1541078" cy="54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" name="Rectangle 8">
            <a:extLst>
              <a:ext uri="{FF2B5EF4-FFF2-40B4-BE49-F238E27FC236}">
                <a16:creationId xmlns:a16="http://schemas.microsoft.com/office/drawing/2014/main" id="{7512AB24-AF4F-447F-88C1-2FA678C63FFA}"/>
              </a:ext>
            </a:extLst>
          </p:cNvPr>
          <p:cNvSpPr/>
          <p:nvPr/>
        </p:nvSpPr>
        <p:spPr>
          <a:xfrm>
            <a:off x="360000" y="8873773"/>
            <a:ext cx="10708341" cy="645754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37641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75284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12926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150568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88209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2585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63493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1135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ABC Learning Design method by Clive Young and Nataša Perović, UCL.(2015). Learning types, Laurillard, D. 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(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2012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Resources available from 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https://abc-ld.org/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</a:rPr>
              <a:t>. Adapted by </a:t>
            </a:r>
            <a:r>
              <a:rPr lang="en-GB" sz="1400" u="sng" dirty="0">
                <a:hlinkClick r:id="rId4"/>
              </a:rPr>
              <a:t>Centre for Excellence in Teaching and Learning</a:t>
            </a:r>
            <a:r>
              <a:rPr lang="en-GB" sz="1400" dirty="0"/>
              <a:t>, NUST MISiS</a:t>
            </a:r>
          </a:p>
        </p:txBody>
      </p:sp>
    </p:spTree>
    <p:extLst>
      <p:ext uri="{BB962C8B-B14F-4D97-AF65-F5344CB8AC3E}">
        <p14:creationId xmlns:p14="http://schemas.microsoft.com/office/powerpoint/2010/main" val="412905173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BB98D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Rectangle 102"/>
          <p:cNvSpPr/>
          <p:nvPr/>
        </p:nvSpPr>
        <p:spPr>
          <a:xfrm>
            <a:off x="92275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800" dirty="0"/>
              <a:t>Reading books, papers;</a:t>
            </a:r>
            <a:endParaRPr lang="en-GB" sz="2800" dirty="0"/>
          </a:p>
        </p:txBody>
      </p:sp>
      <p:sp>
        <p:nvSpPr>
          <p:cNvPr id="31" name="Rectangle 30"/>
          <p:cNvSpPr/>
          <p:nvPr/>
        </p:nvSpPr>
        <p:spPr>
          <a:xfrm>
            <a:off x="6446522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" name="Rectangle 1"/>
          <p:cNvSpPr/>
          <p:nvPr/>
        </p:nvSpPr>
        <p:spPr>
          <a:xfrm>
            <a:off x="119169" y="130318"/>
            <a:ext cx="12563264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40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Практическая деятельность</a:t>
            </a:r>
            <a:endParaRPr lang="en-GB" sz="4000" dirty="0"/>
          </a:p>
        </p:txBody>
      </p:sp>
      <p:grpSp>
        <p:nvGrpSpPr>
          <p:cNvPr id="9" name="Группа 8">
            <a:extLst>
              <a:ext uri="{FF2B5EF4-FFF2-40B4-BE49-F238E27FC236}">
                <a16:creationId xmlns:a16="http://schemas.microsoft.com/office/drawing/2014/main" id="{77148A31-D2C0-4E0E-98EC-B8A4F59AC812}"/>
              </a:ext>
            </a:extLst>
          </p:cNvPr>
          <p:cNvGrpSpPr/>
          <p:nvPr/>
        </p:nvGrpSpPr>
        <p:grpSpPr>
          <a:xfrm>
            <a:off x="6894288" y="1923010"/>
            <a:ext cx="5829592" cy="5091698"/>
            <a:chOff x="504694" y="2546771"/>
            <a:chExt cx="5829592" cy="5091698"/>
          </a:xfrm>
        </p:grpSpPr>
        <p:sp>
          <p:nvSpPr>
            <p:cNvPr id="5" name="Rectangle 4"/>
            <p:cNvSpPr/>
            <p:nvPr/>
          </p:nvSpPr>
          <p:spPr>
            <a:xfrm>
              <a:off x="610133" y="2546771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44" name="Rectangle 4"/>
            <p:cNvSpPr/>
            <p:nvPr/>
          </p:nvSpPr>
          <p:spPr>
            <a:xfrm>
              <a:off x="602926" y="305249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6" name="Rectangle 4"/>
            <p:cNvSpPr/>
            <p:nvPr/>
          </p:nvSpPr>
          <p:spPr>
            <a:xfrm>
              <a:off x="504694" y="5033662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8" name="Rectangle 4"/>
            <p:cNvSpPr/>
            <p:nvPr/>
          </p:nvSpPr>
          <p:spPr>
            <a:xfrm>
              <a:off x="520351" y="608084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67" name="Rectangle 4"/>
            <p:cNvSpPr/>
            <p:nvPr/>
          </p:nvSpPr>
          <p:spPr>
            <a:xfrm>
              <a:off x="504694" y="7115249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70" name="Прямоугольник 69"/>
            <p:cNvSpPr/>
            <p:nvPr/>
          </p:nvSpPr>
          <p:spPr>
            <a:xfrm>
              <a:off x="602926" y="4072082"/>
              <a:ext cx="5731360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ru-RU" sz="2400" dirty="0"/>
            </a:p>
          </p:txBody>
        </p:sp>
      </p:grpSp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C5761776-5ADF-44A8-B3E9-704B1D2264FE}"/>
              </a:ext>
            </a:extLst>
          </p:cNvPr>
          <p:cNvGrpSpPr/>
          <p:nvPr/>
        </p:nvGrpSpPr>
        <p:grpSpPr>
          <a:xfrm>
            <a:off x="6518522" y="971576"/>
            <a:ext cx="6120000" cy="8152950"/>
            <a:chOff x="6527522" y="971576"/>
            <a:chExt cx="6120000" cy="8152950"/>
          </a:xfrm>
        </p:grpSpPr>
        <p:sp>
          <p:nvSpPr>
            <p:cNvPr id="106" name="Rectangle 105"/>
            <p:cNvSpPr/>
            <p:nvPr/>
          </p:nvSpPr>
          <p:spPr>
            <a:xfrm>
              <a:off x="6527522" y="971576"/>
              <a:ext cx="6120000" cy="523220"/>
            </a:xfrm>
            <a:prstGeom prst="rect">
              <a:avLst/>
            </a:prstGeom>
            <a:solidFill>
              <a:srgbClr val="BB98DC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Цифровые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 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технологии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1" name="Rectangle 3">
              <a:extLst>
                <a:ext uri="{FF2B5EF4-FFF2-40B4-BE49-F238E27FC236}">
                  <a16:creationId xmlns:a16="http://schemas.microsoft.com/office/drawing/2014/main" id="{ABAFC59E-6504-4397-930C-66B840BB0C52}"/>
                </a:ext>
              </a:extLst>
            </p:cNvPr>
            <p:cNvSpPr/>
            <p:nvPr/>
          </p:nvSpPr>
          <p:spPr>
            <a:xfrm>
              <a:off x="6527522" y="1584000"/>
              <a:ext cx="6120000" cy="754052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специализированное программное обеспечение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виртуальные лабораторные установки</a:t>
              </a:r>
              <a:endParaRPr lang="ru-RU" sz="2600" i="0" dirty="0">
                <a:solidFill>
                  <a:srgbClr val="BB98DC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электронное портфолио</a:t>
              </a:r>
              <a:endParaRPr lang="ru-RU" sz="2600" dirty="0">
                <a:solidFill>
                  <a:srgbClr val="BB98DC"/>
                </a:solidFill>
                <a:latin typeface="+mj-lt"/>
              </a:endParaRP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</p:txBody>
        </p:sp>
      </p:grpSp>
      <p:grpSp>
        <p:nvGrpSpPr>
          <p:cNvPr id="6" name="Группа 5">
            <a:extLst>
              <a:ext uri="{FF2B5EF4-FFF2-40B4-BE49-F238E27FC236}">
                <a16:creationId xmlns:a16="http://schemas.microsoft.com/office/drawing/2014/main" id="{047F2989-DBC7-454A-A8E8-CB888C84F3C8}"/>
              </a:ext>
            </a:extLst>
          </p:cNvPr>
          <p:cNvGrpSpPr/>
          <p:nvPr/>
        </p:nvGrpSpPr>
        <p:grpSpPr>
          <a:xfrm>
            <a:off x="164275" y="971576"/>
            <a:ext cx="6120000" cy="8245283"/>
            <a:chOff x="164275" y="971576"/>
            <a:chExt cx="6120000" cy="8245283"/>
          </a:xfrm>
        </p:grpSpPr>
        <p:sp>
          <p:nvSpPr>
            <p:cNvPr id="104" name="Rectangle 103"/>
            <p:cNvSpPr/>
            <p:nvPr/>
          </p:nvSpPr>
          <p:spPr>
            <a:xfrm>
              <a:off x="164275" y="971576"/>
              <a:ext cx="6120000" cy="523220"/>
            </a:xfrm>
            <a:prstGeom prst="rect">
              <a:avLst/>
            </a:prstGeom>
            <a:solidFill>
              <a:srgbClr val="BB98DC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Виды деятельности 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3" name="Rectangle 3">
              <a:extLst>
                <a:ext uri="{FF2B5EF4-FFF2-40B4-BE49-F238E27FC236}">
                  <a16:creationId xmlns:a16="http://schemas.microsoft.com/office/drawing/2014/main" id="{C74F4929-E95A-4A7C-94C8-3D317D808DA2}"/>
                </a:ext>
              </a:extLst>
            </p:cNvPr>
            <p:cNvSpPr/>
            <p:nvPr/>
          </p:nvSpPr>
          <p:spPr>
            <a:xfrm>
              <a:off x="164275" y="1584000"/>
              <a:ext cx="6120000" cy="763285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решение практических, прикладных задач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выполнение творческих работ</a:t>
              </a:r>
              <a:endParaRPr lang="ru-RU" sz="2600" i="0" dirty="0">
                <a:solidFill>
                  <a:srgbClr val="BB98DC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выполнение лабораторных работ</a:t>
              </a:r>
              <a:endParaRPr lang="ru-RU" sz="2600" dirty="0">
                <a:solidFill>
                  <a:srgbClr val="BB98DC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погружение в реальную ситуацию с использованием различных методов</a:t>
              </a:r>
              <a:endParaRPr lang="ru-RU" sz="2600" dirty="0">
                <a:solidFill>
                  <a:srgbClr val="BB98DC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практика на предприятиях, в исследовательских центрах / </a:t>
              </a:r>
              <a:br>
                <a:rPr lang="ru-RU" sz="2600" dirty="0">
                  <a:latin typeface="+mj-lt"/>
                </a:rPr>
              </a:br>
              <a:r>
                <a:rPr lang="ru-RU" sz="2600" dirty="0">
                  <a:latin typeface="+mj-lt"/>
                </a:rPr>
                <a:t>научных лабораториях </a:t>
              </a:r>
              <a:endParaRPr lang="ru-RU" sz="2600" dirty="0">
                <a:solidFill>
                  <a:srgbClr val="BB98DC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компьютерное моделирование</a:t>
              </a:r>
              <a:endParaRPr lang="ru-RU" sz="2600" dirty="0">
                <a:solidFill>
                  <a:srgbClr val="BB98DC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выполнение расчетов</a:t>
              </a:r>
              <a:endParaRPr lang="ru-RU" sz="2600" dirty="0">
                <a:solidFill>
                  <a:srgbClr val="BB98DC"/>
                </a:solidFill>
                <a:latin typeface="+mj-lt"/>
              </a:endParaRP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BB98DC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  <a:endParaRPr lang="en-US" sz="2600" dirty="0">
                <a:latin typeface="+mj-lt"/>
                <a:ea typeface="MS Mincho" panose="02020609040205080304" pitchFamily="49" charset="-128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4823375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BDEA7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Rectangle 102"/>
          <p:cNvSpPr/>
          <p:nvPr/>
        </p:nvSpPr>
        <p:spPr>
          <a:xfrm>
            <a:off x="92275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800" dirty="0"/>
              <a:t>Reading books, papers;</a:t>
            </a:r>
            <a:endParaRPr lang="en-GB" sz="2800" dirty="0"/>
          </a:p>
        </p:txBody>
      </p:sp>
      <p:sp>
        <p:nvSpPr>
          <p:cNvPr id="31" name="Rectangle 30"/>
          <p:cNvSpPr/>
          <p:nvPr/>
        </p:nvSpPr>
        <p:spPr>
          <a:xfrm>
            <a:off x="6446522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" name="Rectangle 1"/>
          <p:cNvSpPr/>
          <p:nvPr/>
        </p:nvSpPr>
        <p:spPr>
          <a:xfrm>
            <a:off x="119169" y="130318"/>
            <a:ext cx="12563264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40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Создание продукта</a:t>
            </a:r>
            <a:endParaRPr lang="en-GB" sz="40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9" name="Группа 8">
            <a:extLst>
              <a:ext uri="{FF2B5EF4-FFF2-40B4-BE49-F238E27FC236}">
                <a16:creationId xmlns:a16="http://schemas.microsoft.com/office/drawing/2014/main" id="{77148A31-D2C0-4E0E-98EC-B8A4F59AC812}"/>
              </a:ext>
            </a:extLst>
          </p:cNvPr>
          <p:cNvGrpSpPr/>
          <p:nvPr/>
        </p:nvGrpSpPr>
        <p:grpSpPr>
          <a:xfrm>
            <a:off x="6894288" y="1923010"/>
            <a:ext cx="5829592" cy="5091698"/>
            <a:chOff x="504694" y="2546771"/>
            <a:chExt cx="5829592" cy="5091698"/>
          </a:xfrm>
        </p:grpSpPr>
        <p:sp>
          <p:nvSpPr>
            <p:cNvPr id="5" name="Rectangle 4"/>
            <p:cNvSpPr/>
            <p:nvPr/>
          </p:nvSpPr>
          <p:spPr>
            <a:xfrm>
              <a:off x="610133" y="2546771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44" name="Rectangle 4"/>
            <p:cNvSpPr/>
            <p:nvPr/>
          </p:nvSpPr>
          <p:spPr>
            <a:xfrm>
              <a:off x="602926" y="305249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6" name="Rectangle 4"/>
            <p:cNvSpPr/>
            <p:nvPr/>
          </p:nvSpPr>
          <p:spPr>
            <a:xfrm>
              <a:off x="504694" y="5033662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8" name="Rectangle 4"/>
            <p:cNvSpPr/>
            <p:nvPr/>
          </p:nvSpPr>
          <p:spPr>
            <a:xfrm>
              <a:off x="520351" y="608084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67" name="Rectangle 4"/>
            <p:cNvSpPr/>
            <p:nvPr/>
          </p:nvSpPr>
          <p:spPr>
            <a:xfrm>
              <a:off x="504694" y="7115249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70" name="Прямоугольник 69"/>
            <p:cNvSpPr/>
            <p:nvPr/>
          </p:nvSpPr>
          <p:spPr>
            <a:xfrm>
              <a:off x="602926" y="4072082"/>
              <a:ext cx="5731360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ru-RU" sz="2400" dirty="0"/>
            </a:p>
          </p:txBody>
        </p:sp>
      </p:grpSp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C5761776-5ADF-44A8-B3E9-704B1D2264FE}"/>
              </a:ext>
            </a:extLst>
          </p:cNvPr>
          <p:cNvGrpSpPr/>
          <p:nvPr/>
        </p:nvGrpSpPr>
        <p:grpSpPr>
          <a:xfrm>
            <a:off x="6518522" y="971576"/>
            <a:ext cx="6120000" cy="8178598"/>
            <a:chOff x="6527522" y="971576"/>
            <a:chExt cx="6120000" cy="8178598"/>
          </a:xfrm>
        </p:grpSpPr>
        <p:sp>
          <p:nvSpPr>
            <p:cNvPr id="106" name="Rectangle 105"/>
            <p:cNvSpPr/>
            <p:nvPr/>
          </p:nvSpPr>
          <p:spPr>
            <a:xfrm>
              <a:off x="6527522" y="971576"/>
              <a:ext cx="6120000" cy="523220"/>
            </a:xfrm>
            <a:prstGeom prst="rect">
              <a:avLst/>
            </a:prstGeom>
            <a:solidFill>
              <a:srgbClr val="BDEA75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Цифровые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 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технологии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1" name="Rectangle 3">
              <a:extLst>
                <a:ext uri="{FF2B5EF4-FFF2-40B4-BE49-F238E27FC236}">
                  <a16:creationId xmlns:a16="http://schemas.microsoft.com/office/drawing/2014/main" id="{ABAFC59E-6504-4397-930C-66B840BB0C52}"/>
                </a:ext>
              </a:extLst>
            </p:cNvPr>
            <p:cNvSpPr/>
            <p:nvPr/>
          </p:nvSpPr>
          <p:spPr>
            <a:xfrm>
              <a:off x="6527522" y="1584000"/>
              <a:ext cx="6120000" cy="756617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специализированное программное обеспечение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графические или текстовые редакторы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среды программирования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электронное портфолио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</p:txBody>
        </p:sp>
      </p:grpSp>
      <p:grpSp>
        <p:nvGrpSpPr>
          <p:cNvPr id="6" name="Группа 5">
            <a:extLst>
              <a:ext uri="{FF2B5EF4-FFF2-40B4-BE49-F238E27FC236}">
                <a16:creationId xmlns:a16="http://schemas.microsoft.com/office/drawing/2014/main" id="{047F2989-DBC7-454A-A8E8-CB888C84F3C8}"/>
              </a:ext>
            </a:extLst>
          </p:cNvPr>
          <p:cNvGrpSpPr/>
          <p:nvPr/>
        </p:nvGrpSpPr>
        <p:grpSpPr>
          <a:xfrm>
            <a:off x="164275" y="971576"/>
            <a:ext cx="6120000" cy="7999062"/>
            <a:chOff x="164275" y="971576"/>
            <a:chExt cx="6120000" cy="7999062"/>
          </a:xfrm>
        </p:grpSpPr>
        <p:sp>
          <p:nvSpPr>
            <p:cNvPr id="104" name="Rectangle 103"/>
            <p:cNvSpPr/>
            <p:nvPr/>
          </p:nvSpPr>
          <p:spPr>
            <a:xfrm>
              <a:off x="164275" y="971576"/>
              <a:ext cx="6120000" cy="523220"/>
            </a:xfrm>
            <a:prstGeom prst="rect">
              <a:avLst/>
            </a:prstGeom>
            <a:solidFill>
              <a:srgbClr val="BDEA75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Виды деятельности 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3" name="Rectangle 3">
              <a:extLst>
                <a:ext uri="{FF2B5EF4-FFF2-40B4-BE49-F238E27FC236}">
                  <a16:creationId xmlns:a16="http://schemas.microsoft.com/office/drawing/2014/main" id="{C74F4929-E95A-4A7C-94C8-3D317D808DA2}"/>
                </a:ext>
              </a:extLst>
            </p:cNvPr>
            <p:cNvSpPr/>
            <p:nvPr/>
          </p:nvSpPr>
          <p:spPr>
            <a:xfrm>
              <a:off x="164275" y="1584000"/>
              <a:ext cx="6120000" cy="738663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постановка проблемы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генерация идей</a:t>
              </a:r>
              <a:endParaRPr lang="ru-RU" sz="2600" i="0" dirty="0">
                <a:solidFill>
                  <a:srgbClr val="BDEA75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анализ аналогов</a:t>
              </a:r>
              <a:endParaRPr lang="ru-RU" sz="2600" i="0" dirty="0">
                <a:solidFill>
                  <a:srgbClr val="BDEA75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поиск способов решения </a:t>
              </a:r>
              <a:endParaRPr lang="ru-RU" sz="2600" i="0" dirty="0">
                <a:solidFill>
                  <a:srgbClr val="BDEA75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проведение расчетов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разработка моделей, прототипов, решений</a:t>
              </a:r>
              <a:endParaRPr lang="ru-RU" sz="2600" i="0" dirty="0">
                <a:solidFill>
                  <a:srgbClr val="BDEA75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подготовка аналитических материалов, текстов, иллюстраций</a:t>
              </a:r>
              <a:endParaRPr lang="ru-RU" sz="2600" i="0" dirty="0">
                <a:solidFill>
                  <a:srgbClr val="BDEA75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проведение испытаний  </a:t>
              </a:r>
              <a:endParaRPr lang="ru-RU" sz="2600" i="0" dirty="0">
                <a:solidFill>
                  <a:srgbClr val="BDEA75"/>
                </a:solidFill>
                <a:effectLst/>
                <a:latin typeface="+mj-lt"/>
              </a:endParaRP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В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В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В</a:t>
              </a:r>
              <a:endParaRPr lang="en-US" sz="2600" dirty="0">
                <a:solidFill>
                  <a:schemeClr val="bg1"/>
                </a:solidFill>
                <a:latin typeface="+mj-lt"/>
                <a:ea typeface="MS Mincho" panose="02020609040205080304" pitchFamily="49" charset="-128"/>
                <a:cs typeface="Times New Roman" panose="02020603050405020304" pitchFamily="18" charset="0"/>
              </a:endParaRP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BDEA75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en-US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j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8011460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A4650D26-FB7F-4E9A-9324-422FCB1333D7}"/>
              </a:ext>
            </a:extLst>
          </p:cNvPr>
          <p:cNvGrpSpPr/>
          <p:nvPr/>
        </p:nvGrpSpPr>
        <p:grpSpPr>
          <a:xfrm>
            <a:off x="360000" y="540000"/>
            <a:ext cx="12051332" cy="4600767"/>
            <a:chOff x="360000" y="180000"/>
            <a:chExt cx="12051332" cy="4600767"/>
          </a:xfrm>
        </p:grpSpPr>
        <p:sp>
          <p:nvSpPr>
            <p:cNvPr id="2" name="Rectangle 1"/>
            <p:cNvSpPr/>
            <p:nvPr/>
          </p:nvSpPr>
          <p:spPr>
            <a:xfrm>
              <a:off x="360000" y="180000"/>
              <a:ext cx="12051332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ru-RU" sz="66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Совместная деятельность</a:t>
              </a:r>
              <a:endParaRPr lang="en-GB" sz="6600" dirty="0"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360000" y="1980000"/>
              <a:ext cx="11719280" cy="28007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>
                <a:defRPr sz="4400">
                  <a:solidFill>
                    <a:schemeClr val="tx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</a:lstStyle>
            <a:p>
              <a:r>
                <a:rPr lang="ru-RU" dirty="0">
                  <a:latin typeface="+mj-lt"/>
                </a:rPr>
                <a:t>Совместная деятельность направлена на формирование новых знаний, умений и навыков через дискуссии</a:t>
              </a:r>
              <a:r>
                <a:rPr lang="en-GB" dirty="0">
                  <a:latin typeface="+mj-lt"/>
                </a:rPr>
                <a:t>, </a:t>
              </a:r>
              <a:r>
                <a:rPr lang="ru-RU" dirty="0">
                  <a:latin typeface="+mj-lt"/>
                </a:rPr>
                <a:t>практическую и аналитическую деятельность, создание продуктов</a:t>
              </a:r>
              <a:endParaRPr lang="en-GB" dirty="0">
                <a:latin typeface="+mj-lt"/>
              </a:endParaRPr>
            </a:p>
          </p:txBody>
        </p:sp>
      </p:grpSp>
      <p:pic>
        <p:nvPicPr>
          <p:cNvPr id="10" name="Picture 9" descr="http://mirrors.creativecommons.org/presskit/buttons/88x31/png/by-nc-sa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089497" y="8917117"/>
            <a:ext cx="1541078" cy="54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Rectangle 6">
            <a:extLst>
              <a:ext uri="{FF2B5EF4-FFF2-40B4-BE49-F238E27FC236}">
                <a16:creationId xmlns:a16="http://schemas.microsoft.com/office/drawing/2014/main" id="{9D905F9D-C7E7-4305-9AF8-41C4801A500E}"/>
              </a:ext>
            </a:extLst>
          </p:cNvPr>
          <p:cNvSpPr/>
          <p:nvPr/>
        </p:nvSpPr>
        <p:spPr>
          <a:xfrm>
            <a:off x="360000" y="8873773"/>
            <a:ext cx="10708341" cy="645754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37641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75284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12926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150568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88209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2585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63493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1135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ABC Learning Design method by Clive Young and Nataša Perović, UCL.(2015). Learning types, Laurillard, D. 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(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2012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Resources available from 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https://abc-ld.org/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</a:rPr>
              <a:t>. Adapted by </a:t>
            </a:r>
            <a:r>
              <a:rPr lang="en-GB" sz="1400" u="sng" dirty="0">
                <a:hlinkClick r:id="rId4"/>
              </a:rPr>
              <a:t>Centre for Excellence in Teaching and Learning</a:t>
            </a:r>
            <a:r>
              <a:rPr lang="en-GB" sz="1400" dirty="0"/>
              <a:t>, NUST MISiS</a:t>
            </a:r>
          </a:p>
        </p:txBody>
      </p:sp>
    </p:spTree>
    <p:extLst>
      <p:ext uri="{BB962C8B-B14F-4D97-AF65-F5344CB8AC3E}">
        <p14:creationId xmlns:p14="http://schemas.microsoft.com/office/powerpoint/2010/main" val="27994022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A1F5E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Rectangle 102"/>
          <p:cNvSpPr/>
          <p:nvPr/>
        </p:nvSpPr>
        <p:spPr>
          <a:xfrm>
            <a:off x="92275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800" dirty="0"/>
              <a:t>Reading books, papers;</a:t>
            </a:r>
            <a:endParaRPr lang="en-GB" sz="2800" dirty="0"/>
          </a:p>
        </p:txBody>
      </p:sp>
      <p:sp>
        <p:nvSpPr>
          <p:cNvPr id="31" name="Rectangle 30"/>
          <p:cNvSpPr/>
          <p:nvPr/>
        </p:nvSpPr>
        <p:spPr>
          <a:xfrm>
            <a:off x="6446522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" name="Rectangle 1"/>
          <p:cNvSpPr/>
          <p:nvPr/>
        </p:nvSpPr>
        <p:spPr>
          <a:xfrm>
            <a:off x="119169" y="130318"/>
            <a:ext cx="12563264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4000" b="1" dirty="0"/>
              <a:t>Усвоение материала</a:t>
            </a:r>
            <a:endParaRPr lang="en-GB" sz="4000" dirty="0"/>
          </a:p>
        </p:txBody>
      </p:sp>
      <p:grpSp>
        <p:nvGrpSpPr>
          <p:cNvPr id="9" name="Группа 8">
            <a:extLst>
              <a:ext uri="{FF2B5EF4-FFF2-40B4-BE49-F238E27FC236}">
                <a16:creationId xmlns:a16="http://schemas.microsoft.com/office/drawing/2014/main" id="{77148A31-D2C0-4E0E-98EC-B8A4F59AC812}"/>
              </a:ext>
            </a:extLst>
          </p:cNvPr>
          <p:cNvGrpSpPr/>
          <p:nvPr/>
        </p:nvGrpSpPr>
        <p:grpSpPr>
          <a:xfrm>
            <a:off x="6894288" y="1923010"/>
            <a:ext cx="5829592" cy="5091698"/>
            <a:chOff x="504694" y="2546771"/>
            <a:chExt cx="5829592" cy="5091698"/>
          </a:xfrm>
        </p:grpSpPr>
        <p:sp>
          <p:nvSpPr>
            <p:cNvPr id="5" name="Rectangle 4"/>
            <p:cNvSpPr/>
            <p:nvPr/>
          </p:nvSpPr>
          <p:spPr>
            <a:xfrm>
              <a:off x="610133" y="2546771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44" name="Rectangle 4"/>
            <p:cNvSpPr/>
            <p:nvPr/>
          </p:nvSpPr>
          <p:spPr>
            <a:xfrm>
              <a:off x="602926" y="305249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6" name="Rectangle 4"/>
            <p:cNvSpPr/>
            <p:nvPr/>
          </p:nvSpPr>
          <p:spPr>
            <a:xfrm>
              <a:off x="504694" y="5033662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8" name="Rectangle 4"/>
            <p:cNvSpPr/>
            <p:nvPr/>
          </p:nvSpPr>
          <p:spPr>
            <a:xfrm>
              <a:off x="520351" y="608084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67" name="Rectangle 4"/>
            <p:cNvSpPr/>
            <p:nvPr/>
          </p:nvSpPr>
          <p:spPr>
            <a:xfrm>
              <a:off x="504694" y="7115249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70" name="Прямоугольник 69"/>
            <p:cNvSpPr/>
            <p:nvPr/>
          </p:nvSpPr>
          <p:spPr>
            <a:xfrm>
              <a:off x="602926" y="4072082"/>
              <a:ext cx="5731360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ru-RU" sz="2400" dirty="0"/>
            </a:p>
          </p:txBody>
        </p:sp>
      </p:grpSp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C5761776-5ADF-44A8-B3E9-704B1D2264FE}"/>
              </a:ext>
            </a:extLst>
          </p:cNvPr>
          <p:cNvGrpSpPr/>
          <p:nvPr/>
        </p:nvGrpSpPr>
        <p:grpSpPr>
          <a:xfrm>
            <a:off x="6518522" y="971576"/>
            <a:ext cx="6120000" cy="7999062"/>
            <a:chOff x="6527522" y="971576"/>
            <a:chExt cx="6120000" cy="7999062"/>
          </a:xfrm>
        </p:grpSpPr>
        <p:sp>
          <p:nvSpPr>
            <p:cNvPr id="106" name="Rectangle 105"/>
            <p:cNvSpPr/>
            <p:nvPr/>
          </p:nvSpPr>
          <p:spPr>
            <a:xfrm>
              <a:off x="6527522" y="971576"/>
              <a:ext cx="6120000" cy="523220"/>
            </a:xfrm>
            <a:prstGeom prst="rect">
              <a:avLst/>
            </a:prstGeom>
            <a:solidFill>
              <a:srgbClr val="A1F5ED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Цифровые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 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технологии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1" name="Rectangle 3">
              <a:extLst>
                <a:ext uri="{FF2B5EF4-FFF2-40B4-BE49-F238E27FC236}">
                  <a16:creationId xmlns:a16="http://schemas.microsoft.com/office/drawing/2014/main" id="{ABAFC59E-6504-4397-930C-66B840BB0C52}"/>
                </a:ext>
              </a:extLst>
            </p:cNvPr>
            <p:cNvSpPr/>
            <p:nvPr/>
          </p:nvSpPr>
          <p:spPr>
            <a:xfrm>
              <a:off x="6527522" y="1584000"/>
              <a:ext cx="6120000" cy="738663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 err="1">
                  <a:latin typeface="+mj-lt"/>
                  <a:cs typeface="Times New Roman" panose="02020603050405020304" pitchFamily="18" charset="0"/>
                </a:rPr>
                <a:t>видеолекции</a:t>
              </a:r>
              <a:endParaRPr lang="ru-RU" sz="2600" dirty="0">
                <a:latin typeface="+mj-lt"/>
                <a:cs typeface="Times New Roman" panose="02020603050405020304" pitchFamily="18" charset="0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cs typeface="Times New Roman" panose="02020603050405020304" pitchFamily="18" charset="0"/>
                </a:rPr>
                <a:t>интернет-сайты</a:t>
              </a:r>
              <a:r>
                <a:rPr lang="en-US" sz="2600" dirty="0">
                  <a:latin typeface="+mj-lt"/>
                  <a:cs typeface="Times New Roman" panose="02020603050405020304" pitchFamily="18" charset="0"/>
                </a:rPr>
                <a:t> </a:t>
              </a:r>
              <a:r>
                <a:rPr lang="ru-RU" sz="2600" dirty="0">
                  <a:latin typeface="+mj-lt"/>
                  <a:cs typeface="Times New Roman" panose="02020603050405020304" pitchFamily="18" charset="0"/>
                </a:rPr>
                <a:t> </a:t>
              </a:r>
              <a:endParaRPr lang="en-GB" sz="2600" dirty="0">
                <a:latin typeface="+mj-lt"/>
                <a:cs typeface="Times New Roman" panose="02020603050405020304" pitchFamily="18" charset="0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cs typeface="Times New Roman" panose="02020603050405020304" pitchFamily="18" charset="0"/>
                </a:rPr>
                <a:t>открытые образовательные ресурсы</a:t>
              </a:r>
              <a:endParaRPr lang="en-GB" sz="2600" dirty="0">
                <a:latin typeface="+mj-lt"/>
                <a:cs typeface="Times New Roman" panose="02020603050405020304" pitchFamily="18" charset="0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cs typeface="Times New Roman" panose="02020603050405020304" pitchFamily="18" charset="0"/>
                </a:rPr>
                <a:t>электронно-библиотечные системы и базы данных</a:t>
              </a:r>
              <a:endParaRPr lang="en-GB" sz="2600" dirty="0">
                <a:latin typeface="+mj-lt"/>
                <a:cs typeface="Times New Roman" panose="02020603050405020304" pitchFamily="18" charset="0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cs typeface="Times New Roman" panose="02020603050405020304" pitchFamily="18" charset="0"/>
                </a:rPr>
                <a:t>подкасты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cs typeface="Times New Roman" panose="02020603050405020304" pitchFamily="18" charset="0"/>
                </a:rPr>
                <a:t>виртуальные тренажеры</a:t>
              </a:r>
              <a:endParaRPr lang="en-GB" sz="2600" dirty="0">
                <a:latin typeface="+mj-lt"/>
                <a:cs typeface="Times New Roman" panose="02020603050405020304" pitchFamily="18" charset="0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cs typeface="Times New Roman" panose="02020603050405020304" pitchFamily="18" charset="0"/>
                </a:rPr>
                <a:t>инструменты визуализации информации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</p:txBody>
        </p:sp>
      </p:grpSp>
      <p:grpSp>
        <p:nvGrpSpPr>
          <p:cNvPr id="6" name="Группа 5">
            <a:extLst>
              <a:ext uri="{FF2B5EF4-FFF2-40B4-BE49-F238E27FC236}">
                <a16:creationId xmlns:a16="http://schemas.microsoft.com/office/drawing/2014/main" id="{047F2989-DBC7-454A-A8E8-CB888C84F3C8}"/>
              </a:ext>
            </a:extLst>
          </p:cNvPr>
          <p:cNvGrpSpPr/>
          <p:nvPr/>
        </p:nvGrpSpPr>
        <p:grpSpPr>
          <a:xfrm>
            <a:off x="164275" y="971576"/>
            <a:ext cx="6120000" cy="8799281"/>
            <a:chOff x="164275" y="971576"/>
            <a:chExt cx="6120000" cy="8799281"/>
          </a:xfrm>
        </p:grpSpPr>
        <p:sp>
          <p:nvSpPr>
            <p:cNvPr id="104" name="Rectangle 103"/>
            <p:cNvSpPr/>
            <p:nvPr/>
          </p:nvSpPr>
          <p:spPr>
            <a:xfrm>
              <a:off x="164275" y="971576"/>
              <a:ext cx="6120000" cy="523220"/>
            </a:xfrm>
            <a:prstGeom prst="rect">
              <a:avLst/>
            </a:prstGeom>
            <a:solidFill>
              <a:srgbClr val="A1F5ED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Виды деятельности 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3" name="Rectangle 3">
              <a:extLst>
                <a:ext uri="{FF2B5EF4-FFF2-40B4-BE49-F238E27FC236}">
                  <a16:creationId xmlns:a16="http://schemas.microsoft.com/office/drawing/2014/main" id="{C74F4929-E95A-4A7C-94C8-3D317D808DA2}"/>
                </a:ext>
              </a:extLst>
            </p:cNvPr>
            <p:cNvSpPr/>
            <p:nvPr/>
          </p:nvSpPr>
          <p:spPr>
            <a:xfrm>
              <a:off x="164275" y="1584000"/>
              <a:ext cx="6120000" cy="818685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effectLst/>
                  <a:latin typeface="+mj-lt"/>
                  <a:ea typeface="Times New Roman" panose="02020603050405020304" pitchFamily="18" charset="0"/>
                  <a:cs typeface="Times New Roman" panose="02020603050405020304" pitchFamily="18" charset="0"/>
                </a:rPr>
                <a:t>прослушивание лекций</a:t>
              </a:r>
              <a:endParaRPr lang="en-US" sz="2600" dirty="0">
                <a:effectLst/>
                <a:latin typeface="+mj-lt"/>
                <a:ea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ea typeface="Times New Roman" panose="02020603050405020304" pitchFamily="18" charset="0"/>
                  <a:cs typeface="Times New Roman" panose="02020603050405020304" pitchFamily="18" charset="0"/>
                </a:rPr>
                <a:t>чтение книг, статей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просмотр презентаций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знакомство с источниками информации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ea typeface="Times New Roman" panose="02020603050405020304" pitchFamily="18" charset="0"/>
                  <a:cs typeface="Times New Roman" panose="02020603050405020304" pitchFamily="18" charset="0"/>
                </a:rPr>
                <a:t>структурирование, классификация, интерпретация информации  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выполнение практических действий по заданному образцу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выполнение тренировочных упражнений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решение типовых задач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  <a:endParaRPr lang="en-US" sz="2600" dirty="0">
                <a:solidFill>
                  <a:schemeClr val="bg1"/>
                </a:solidFill>
                <a:latin typeface="+mj-lt"/>
                <a:ea typeface="MS Mincho" panose="02020609040205080304" pitchFamily="49" charset="-128"/>
                <a:cs typeface="Times New Roman" panose="02020603050405020304" pitchFamily="18" charset="0"/>
              </a:endParaRP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A1F5ED"/>
                </a:buClr>
                <a:buSzPct val="130000"/>
                <a:buFont typeface="Calibri Light" panose="020F0302020204030204" pitchFamily="34" charset="0"/>
                <a:buChar char="□"/>
              </a:pPr>
              <a:endParaRPr lang="en-US" sz="2600" dirty="0">
                <a:latin typeface="+mj-lt"/>
                <a:ea typeface="MS Mincho" panose="02020609040205080304" pitchFamily="49" charset="-128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5939525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D96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Rectangle 102"/>
          <p:cNvSpPr/>
          <p:nvPr/>
        </p:nvSpPr>
        <p:spPr>
          <a:xfrm>
            <a:off x="92275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800" dirty="0"/>
              <a:t>Reading books, papers;</a:t>
            </a:r>
            <a:endParaRPr lang="en-GB" sz="2800" dirty="0"/>
          </a:p>
        </p:txBody>
      </p:sp>
      <p:sp>
        <p:nvSpPr>
          <p:cNvPr id="31" name="Rectangle 30"/>
          <p:cNvSpPr/>
          <p:nvPr/>
        </p:nvSpPr>
        <p:spPr>
          <a:xfrm>
            <a:off x="6446522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" name="Rectangle 1"/>
          <p:cNvSpPr/>
          <p:nvPr/>
        </p:nvSpPr>
        <p:spPr>
          <a:xfrm>
            <a:off x="119169" y="130318"/>
            <a:ext cx="12563264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40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Совместная деятельность</a:t>
            </a:r>
            <a:endParaRPr lang="en-GB" sz="40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9" name="Группа 8">
            <a:extLst>
              <a:ext uri="{FF2B5EF4-FFF2-40B4-BE49-F238E27FC236}">
                <a16:creationId xmlns:a16="http://schemas.microsoft.com/office/drawing/2014/main" id="{77148A31-D2C0-4E0E-98EC-B8A4F59AC812}"/>
              </a:ext>
            </a:extLst>
          </p:cNvPr>
          <p:cNvGrpSpPr/>
          <p:nvPr/>
        </p:nvGrpSpPr>
        <p:grpSpPr>
          <a:xfrm>
            <a:off x="6894288" y="1923010"/>
            <a:ext cx="5829592" cy="5091698"/>
            <a:chOff x="504694" y="2546771"/>
            <a:chExt cx="5829592" cy="5091698"/>
          </a:xfrm>
        </p:grpSpPr>
        <p:sp>
          <p:nvSpPr>
            <p:cNvPr id="5" name="Rectangle 4"/>
            <p:cNvSpPr/>
            <p:nvPr/>
          </p:nvSpPr>
          <p:spPr>
            <a:xfrm>
              <a:off x="610133" y="2546771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44" name="Rectangle 4"/>
            <p:cNvSpPr/>
            <p:nvPr/>
          </p:nvSpPr>
          <p:spPr>
            <a:xfrm>
              <a:off x="602926" y="305249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6" name="Rectangle 4"/>
            <p:cNvSpPr/>
            <p:nvPr/>
          </p:nvSpPr>
          <p:spPr>
            <a:xfrm>
              <a:off x="504694" y="5033662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8" name="Rectangle 4"/>
            <p:cNvSpPr/>
            <p:nvPr/>
          </p:nvSpPr>
          <p:spPr>
            <a:xfrm>
              <a:off x="520351" y="608084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67" name="Rectangle 4"/>
            <p:cNvSpPr/>
            <p:nvPr/>
          </p:nvSpPr>
          <p:spPr>
            <a:xfrm>
              <a:off x="504694" y="7115249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70" name="Прямоугольник 69"/>
            <p:cNvSpPr/>
            <p:nvPr/>
          </p:nvSpPr>
          <p:spPr>
            <a:xfrm>
              <a:off x="602926" y="4072082"/>
              <a:ext cx="5731360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ru-RU" sz="2400" dirty="0"/>
            </a:p>
          </p:txBody>
        </p:sp>
      </p:grpSp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C5761776-5ADF-44A8-B3E9-704B1D2264FE}"/>
              </a:ext>
            </a:extLst>
          </p:cNvPr>
          <p:cNvGrpSpPr/>
          <p:nvPr/>
        </p:nvGrpSpPr>
        <p:grpSpPr>
          <a:xfrm>
            <a:off x="6518522" y="971576"/>
            <a:ext cx="6120000" cy="8152950"/>
            <a:chOff x="6527522" y="971576"/>
            <a:chExt cx="6120000" cy="8152950"/>
          </a:xfrm>
        </p:grpSpPr>
        <p:sp>
          <p:nvSpPr>
            <p:cNvPr id="106" name="Rectangle 105"/>
            <p:cNvSpPr/>
            <p:nvPr/>
          </p:nvSpPr>
          <p:spPr>
            <a:xfrm>
              <a:off x="6527522" y="971576"/>
              <a:ext cx="6120000" cy="523220"/>
            </a:xfrm>
            <a:prstGeom prst="rect">
              <a:avLst/>
            </a:prstGeom>
            <a:solidFill>
              <a:srgbClr val="FFD966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Цифровые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 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технологии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1" name="Rectangle 3">
              <a:extLst>
                <a:ext uri="{FF2B5EF4-FFF2-40B4-BE49-F238E27FC236}">
                  <a16:creationId xmlns:a16="http://schemas.microsoft.com/office/drawing/2014/main" id="{ABAFC59E-6504-4397-930C-66B840BB0C52}"/>
                </a:ext>
              </a:extLst>
            </p:cNvPr>
            <p:cNvSpPr/>
            <p:nvPr/>
          </p:nvSpPr>
          <p:spPr>
            <a:xfrm>
              <a:off x="6527522" y="1584000"/>
              <a:ext cx="6120000" cy="754052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форум 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вики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чат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блог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совместные документы (напр., </a:t>
              </a:r>
              <a:r>
                <a:rPr lang="en-US" sz="2600" dirty="0">
                  <a:latin typeface="+mj-lt"/>
                </a:rPr>
                <a:t>Google)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совместная онлайн-доска</a:t>
              </a:r>
              <a:endParaRPr lang="ru-RU" sz="2600" i="0" dirty="0">
                <a:solidFill>
                  <a:srgbClr val="76DEF2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сервис для организации и управления проектами</a:t>
              </a:r>
              <a:endParaRPr lang="en-GB" sz="2600" dirty="0">
                <a:latin typeface="+mj-lt"/>
              </a:endParaRP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</p:txBody>
        </p:sp>
      </p:grpSp>
      <p:grpSp>
        <p:nvGrpSpPr>
          <p:cNvPr id="6" name="Группа 5">
            <a:extLst>
              <a:ext uri="{FF2B5EF4-FFF2-40B4-BE49-F238E27FC236}">
                <a16:creationId xmlns:a16="http://schemas.microsoft.com/office/drawing/2014/main" id="{047F2989-DBC7-454A-A8E8-CB888C84F3C8}"/>
              </a:ext>
            </a:extLst>
          </p:cNvPr>
          <p:cNvGrpSpPr/>
          <p:nvPr/>
        </p:nvGrpSpPr>
        <p:grpSpPr>
          <a:xfrm>
            <a:off x="164275" y="971576"/>
            <a:ext cx="6120000" cy="8306838"/>
            <a:chOff x="164275" y="971576"/>
            <a:chExt cx="6120000" cy="8306838"/>
          </a:xfrm>
        </p:grpSpPr>
        <p:sp>
          <p:nvSpPr>
            <p:cNvPr id="104" name="Rectangle 103"/>
            <p:cNvSpPr/>
            <p:nvPr/>
          </p:nvSpPr>
          <p:spPr>
            <a:xfrm>
              <a:off x="164275" y="971576"/>
              <a:ext cx="6120000" cy="523220"/>
            </a:xfrm>
            <a:prstGeom prst="rect">
              <a:avLst/>
            </a:prstGeom>
            <a:solidFill>
              <a:srgbClr val="FFD966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Виды деятельности 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3" name="Rectangle 3">
              <a:extLst>
                <a:ext uri="{FF2B5EF4-FFF2-40B4-BE49-F238E27FC236}">
                  <a16:creationId xmlns:a16="http://schemas.microsoft.com/office/drawing/2014/main" id="{C74F4929-E95A-4A7C-94C8-3D317D808DA2}"/>
                </a:ext>
              </a:extLst>
            </p:cNvPr>
            <p:cNvSpPr/>
            <p:nvPr/>
          </p:nvSpPr>
          <p:spPr>
            <a:xfrm>
              <a:off x="164275" y="1584000"/>
              <a:ext cx="6120000" cy="769441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работа в группах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работа над проектом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участие во взаимной проверке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совместное решение проблем</a:t>
              </a:r>
              <a:endParaRPr lang="en-GB" sz="2600" dirty="0">
                <a:latin typeface="+mj-lt"/>
              </a:endParaRP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  <a:endParaRPr lang="en-US" sz="2600" dirty="0">
                <a:solidFill>
                  <a:schemeClr val="bg1"/>
                </a:solidFill>
                <a:latin typeface="+mj-lt"/>
                <a:ea typeface="MS Mincho" panose="02020609040205080304" pitchFamily="49" charset="-128"/>
                <a:cs typeface="Times New Roman" panose="02020603050405020304" pitchFamily="18" charset="0"/>
              </a:endParaRP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  <a:endParaRPr lang="en-US" sz="2600" dirty="0">
                <a:solidFill>
                  <a:schemeClr val="bg1"/>
                </a:solidFill>
                <a:latin typeface="+mj-lt"/>
                <a:ea typeface="MS Mincho" panose="02020609040205080304" pitchFamily="49" charset="-128"/>
                <a:cs typeface="Times New Roman" panose="02020603050405020304" pitchFamily="18" charset="0"/>
              </a:endParaRP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FD966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  <a:endParaRPr lang="en-US" sz="2600" dirty="0">
                <a:latin typeface="+mj-lt"/>
                <a:ea typeface="MS Mincho" panose="02020609040205080304" pitchFamily="49" charset="-128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676735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AAEE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F9175D52-EEAB-453E-AC8C-0FCDC9785723}"/>
              </a:ext>
            </a:extLst>
          </p:cNvPr>
          <p:cNvGrpSpPr/>
          <p:nvPr/>
        </p:nvGrpSpPr>
        <p:grpSpPr>
          <a:xfrm>
            <a:off x="359999" y="540000"/>
            <a:ext cx="12051333" cy="4600767"/>
            <a:chOff x="359999" y="180000"/>
            <a:chExt cx="12051333" cy="4600767"/>
          </a:xfrm>
        </p:grpSpPr>
        <p:sp>
          <p:nvSpPr>
            <p:cNvPr id="2" name="Rectangle 1"/>
            <p:cNvSpPr/>
            <p:nvPr/>
          </p:nvSpPr>
          <p:spPr>
            <a:xfrm>
              <a:off x="360000" y="180000"/>
              <a:ext cx="12051332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ru-RU" sz="66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Обсуждение</a:t>
              </a:r>
              <a:endParaRPr lang="en-GB" sz="6600" dirty="0"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359999" y="1980000"/>
              <a:ext cx="12051331" cy="28007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>
                <a:defRPr sz="4400">
                  <a:solidFill>
                    <a:schemeClr val="tx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</a:lstStyle>
            <a:p>
              <a:r>
                <a:rPr lang="ru-RU" dirty="0">
                  <a:latin typeface="+mj-lt"/>
                </a:rPr>
                <a:t>В процессе обсуждения обучающиеся учатся формулировать собственные мысли (мнение), задавать и отвечать на вопросы преподавателя и</a:t>
              </a:r>
              <a:r>
                <a:rPr lang="en-US" dirty="0">
                  <a:latin typeface="+mj-lt"/>
                </a:rPr>
                <a:t> </a:t>
              </a:r>
              <a:r>
                <a:rPr lang="ru-RU" dirty="0">
                  <a:latin typeface="+mj-lt"/>
                </a:rPr>
                <a:t>других обучающихся</a:t>
              </a:r>
              <a:endParaRPr lang="en-GB" dirty="0">
                <a:latin typeface="+mj-lt"/>
              </a:endParaRPr>
            </a:p>
          </p:txBody>
        </p:sp>
      </p:grpSp>
      <p:pic>
        <p:nvPicPr>
          <p:cNvPr id="10" name="Picture 9" descr="http://mirrors.creativecommons.org/presskit/buttons/88x31/png/by-nc-sa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089497" y="8917117"/>
            <a:ext cx="1541078" cy="54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Rectangle 6">
            <a:extLst>
              <a:ext uri="{FF2B5EF4-FFF2-40B4-BE49-F238E27FC236}">
                <a16:creationId xmlns:a16="http://schemas.microsoft.com/office/drawing/2014/main" id="{2EA01604-875F-420C-A8F1-BA6B28BFEE07}"/>
              </a:ext>
            </a:extLst>
          </p:cNvPr>
          <p:cNvSpPr/>
          <p:nvPr/>
        </p:nvSpPr>
        <p:spPr>
          <a:xfrm>
            <a:off x="360000" y="8873773"/>
            <a:ext cx="10708341" cy="645754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37641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75284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12926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150568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88209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2585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63493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1135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ABC Learning Design method by Clive Young and Nataša Perović, UCL.(2015). Learning types, Laurillard, D. 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(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2012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Resources available from 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https://abc-ld.org/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</a:rPr>
              <a:t>. Adapted by </a:t>
            </a:r>
            <a:r>
              <a:rPr lang="en-GB" sz="1400" u="sng" dirty="0">
                <a:hlinkClick r:id="rId4"/>
              </a:rPr>
              <a:t>Centre for Excellence in Teaching and Learning</a:t>
            </a:r>
            <a:r>
              <a:rPr lang="en-GB" sz="1400" dirty="0"/>
              <a:t>, NUST MISiS</a:t>
            </a:r>
          </a:p>
        </p:txBody>
      </p:sp>
    </p:spTree>
    <p:extLst>
      <p:ext uri="{BB962C8B-B14F-4D97-AF65-F5344CB8AC3E}">
        <p14:creationId xmlns:p14="http://schemas.microsoft.com/office/powerpoint/2010/main" val="33360678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8807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88993024-4EFB-471C-BAE5-2231C4C192B2}"/>
              </a:ext>
            </a:extLst>
          </p:cNvPr>
          <p:cNvGrpSpPr/>
          <p:nvPr/>
        </p:nvGrpSpPr>
        <p:grpSpPr>
          <a:xfrm>
            <a:off x="360000" y="540000"/>
            <a:ext cx="12051332" cy="4600767"/>
            <a:chOff x="360000" y="180000"/>
            <a:chExt cx="12051332" cy="4600767"/>
          </a:xfrm>
        </p:grpSpPr>
        <p:sp>
          <p:nvSpPr>
            <p:cNvPr id="2" name="Rectangle 1"/>
            <p:cNvSpPr/>
            <p:nvPr/>
          </p:nvSpPr>
          <p:spPr>
            <a:xfrm>
              <a:off x="360000" y="180000"/>
              <a:ext cx="12051332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ru-RU" sz="6600" b="1" dirty="0">
                  <a:solidFill>
                    <a:schemeClr val="tx2">
                      <a:lumMod val="50000"/>
                    </a:schemeClr>
                  </a:solidFill>
                </a:rPr>
                <a:t>Аналитическая деятельность</a:t>
              </a:r>
              <a:endParaRPr lang="en-GB" sz="6600" dirty="0">
                <a:solidFill>
                  <a:schemeClr val="tx2">
                    <a:lumMod val="50000"/>
                  </a:schemeClr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360000" y="1980000"/>
              <a:ext cx="11500036" cy="28007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4400" dirty="0">
                  <a:solidFill>
                    <a:schemeClr val="tx2">
                      <a:lumMod val="50000"/>
                    </a:schemeClr>
                  </a:solidFill>
                  <a:latin typeface="+mj-lt"/>
                  <a:cs typeface="Arial" pitchFamily="34" charset="0"/>
                </a:rPr>
                <a:t>В</a:t>
              </a:r>
              <a:r>
                <a:rPr lang="ru-RU" sz="4400" dirty="0">
                  <a:solidFill>
                    <a:schemeClr val="tx2">
                      <a:lumMod val="50000"/>
                    </a:schemeClr>
                  </a:solidFill>
                  <a:latin typeface="Arial Narrow" panose="020B0606020202030204" pitchFamily="34" charset="0"/>
                  <a:cs typeface="Arial" pitchFamily="34" charset="0"/>
                </a:rPr>
                <a:t> </a:t>
              </a:r>
              <a:r>
                <a:rPr lang="ru-RU" sz="4400" dirty="0">
                  <a:solidFill>
                    <a:schemeClr val="tx2">
                      <a:lumMod val="50000"/>
                    </a:schemeClr>
                  </a:solidFill>
                  <a:latin typeface="+mj-lt"/>
                  <a:cs typeface="Arial" pitchFamily="34" charset="0"/>
                </a:rPr>
                <a:t>процессе аналитической деятельности обучающиеся исследуют, сравнивают, интерпретируют, проводят критический анализ материалов, ресурсов, результатов и пр.</a:t>
              </a:r>
              <a:endParaRPr lang="en-GB" sz="4400" dirty="0">
                <a:solidFill>
                  <a:schemeClr val="tx2">
                    <a:lumMod val="50000"/>
                  </a:schemeClr>
                </a:solidFill>
                <a:latin typeface="+mj-lt"/>
                <a:cs typeface="Arial" pitchFamily="34" charset="0"/>
              </a:endParaRPr>
            </a:p>
          </p:txBody>
        </p:sp>
      </p:grpSp>
      <p:pic>
        <p:nvPicPr>
          <p:cNvPr id="10" name="Picture 9" descr="http://mirrors.creativecommons.org/presskit/buttons/88x31/png/by-nc-sa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089497" y="8917117"/>
            <a:ext cx="1541078" cy="54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Rectangle 6">
            <a:extLst>
              <a:ext uri="{FF2B5EF4-FFF2-40B4-BE49-F238E27FC236}">
                <a16:creationId xmlns:a16="http://schemas.microsoft.com/office/drawing/2014/main" id="{755E9C9A-F23E-4589-B8FD-E0CF596847D9}"/>
              </a:ext>
            </a:extLst>
          </p:cNvPr>
          <p:cNvSpPr/>
          <p:nvPr/>
        </p:nvSpPr>
        <p:spPr>
          <a:xfrm>
            <a:off x="360000" y="8873773"/>
            <a:ext cx="10708341" cy="645754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37641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75284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12926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150568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88209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2585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63493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1135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ABC Learning Design method by Clive Young and Nataša Perović, UCL.(2015). Learning types, Laurillard, D. 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(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2012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Resources available from 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https://abc-ld.org/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</a:rPr>
              <a:t>. Adapted by </a:t>
            </a:r>
            <a:r>
              <a:rPr lang="en-GB" sz="1400" u="sng" dirty="0">
                <a:hlinkClick r:id="rId4"/>
              </a:rPr>
              <a:t>Centre for Excellence in Teaching and Learning</a:t>
            </a:r>
            <a:r>
              <a:rPr lang="en-GB" sz="1400" dirty="0"/>
              <a:t>, NUST MISiS</a:t>
            </a:r>
          </a:p>
        </p:txBody>
      </p:sp>
    </p:spTree>
    <p:extLst>
      <p:ext uri="{BB962C8B-B14F-4D97-AF65-F5344CB8AC3E}">
        <p14:creationId xmlns:p14="http://schemas.microsoft.com/office/powerpoint/2010/main" val="18379689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AAEE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Rectangle 102"/>
          <p:cNvSpPr/>
          <p:nvPr/>
        </p:nvSpPr>
        <p:spPr>
          <a:xfrm>
            <a:off x="92275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800" dirty="0"/>
              <a:t>Reading books, papers;</a:t>
            </a:r>
            <a:endParaRPr lang="en-GB" sz="2800" dirty="0"/>
          </a:p>
        </p:txBody>
      </p:sp>
      <p:sp>
        <p:nvSpPr>
          <p:cNvPr id="31" name="Rectangle 30"/>
          <p:cNvSpPr/>
          <p:nvPr/>
        </p:nvSpPr>
        <p:spPr>
          <a:xfrm>
            <a:off x="6446522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" name="Rectangle 1"/>
          <p:cNvSpPr/>
          <p:nvPr/>
        </p:nvSpPr>
        <p:spPr>
          <a:xfrm>
            <a:off x="119169" y="130318"/>
            <a:ext cx="12563264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40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Обсуждение</a:t>
            </a:r>
            <a:endParaRPr lang="en-GB" sz="40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9" name="Группа 8">
            <a:extLst>
              <a:ext uri="{FF2B5EF4-FFF2-40B4-BE49-F238E27FC236}">
                <a16:creationId xmlns:a16="http://schemas.microsoft.com/office/drawing/2014/main" id="{77148A31-D2C0-4E0E-98EC-B8A4F59AC812}"/>
              </a:ext>
            </a:extLst>
          </p:cNvPr>
          <p:cNvGrpSpPr/>
          <p:nvPr/>
        </p:nvGrpSpPr>
        <p:grpSpPr>
          <a:xfrm>
            <a:off x="6894288" y="1923010"/>
            <a:ext cx="5829592" cy="5091698"/>
            <a:chOff x="504694" y="2546771"/>
            <a:chExt cx="5829592" cy="5091698"/>
          </a:xfrm>
        </p:grpSpPr>
        <p:sp>
          <p:nvSpPr>
            <p:cNvPr id="5" name="Rectangle 4"/>
            <p:cNvSpPr/>
            <p:nvPr/>
          </p:nvSpPr>
          <p:spPr>
            <a:xfrm>
              <a:off x="610133" y="2546771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44" name="Rectangle 4"/>
            <p:cNvSpPr/>
            <p:nvPr/>
          </p:nvSpPr>
          <p:spPr>
            <a:xfrm>
              <a:off x="602926" y="305249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6" name="Rectangle 4"/>
            <p:cNvSpPr/>
            <p:nvPr/>
          </p:nvSpPr>
          <p:spPr>
            <a:xfrm>
              <a:off x="504694" y="5033662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8" name="Rectangle 4"/>
            <p:cNvSpPr/>
            <p:nvPr/>
          </p:nvSpPr>
          <p:spPr>
            <a:xfrm>
              <a:off x="520351" y="608084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67" name="Rectangle 4"/>
            <p:cNvSpPr/>
            <p:nvPr/>
          </p:nvSpPr>
          <p:spPr>
            <a:xfrm>
              <a:off x="504694" y="7115249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70" name="Прямоугольник 69"/>
            <p:cNvSpPr/>
            <p:nvPr/>
          </p:nvSpPr>
          <p:spPr>
            <a:xfrm>
              <a:off x="602926" y="4072082"/>
              <a:ext cx="5731360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ru-RU" sz="2400" dirty="0"/>
            </a:p>
          </p:txBody>
        </p:sp>
      </p:grpSp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C5761776-5ADF-44A8-B3E9-704B1D2264FE}"/>
              </a:ext>
            </a:extLst>
          </p:cNvPr>
          <p:cNvGrpSpPr/>
          <p:nvPr/>
        </p:nvGrpSpPr>
        <p:grpSpPr>
          <a:xfrm>
            <a:off x="6518522" y="971576"/>
            <a:ext cx="6120000" cy="8306838"/>
            <a:chOff x="6527522" y="971576"/>
            <a:chExt cx="6120000" cy="8306838"/>
          </a:xfrm>
        </p:grpSpPr>
        <p:sp>
          <p:nvSpPr>
            <p:cNvPr id="106" name="Rectangle 105"/>
            <p:cNvSpPr/>
            <p:nvPr/>
          </p:nvSpPr>
          <p:spPr>
            <a:xfrm>
              <a:off x="6527522" y="971576"/>
              <a:ext cx="6120000" cy="523220"/>
            </a:xfrm>
            <a:prstGeom prst="rect">
              <a:avLst/>
            </a:prstGeom>
            <a:solidFill>
              <a:srgbClr val="7AAEEA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Цифровые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 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технологии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1" name="Rectangle 3">
              <a:extLst>
                <a:ext uri="{FF2B5EF4-FFF2-40B4-BE49-F238E27FC236}">
                  <a16:creationId xmlns:a16="http://schemas.microsoft.com/office/drawing/2014/main" id="{ABAFC59E-6504-4397-930C-66B840BB0C52}"/>
                </a:ext>
              </a:extLst>
            </p:cNvPr>
            <p:cNvSpPr/>
            <p:nvPr/>
          </p:nvSpPr>
          <p:spPr>
            <a:xfrm>
              <a:off x="6527522" y="1584000"/>
              <a:ext cx="6120000" cy="769441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форум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электронная почта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вебинар</a:t>
              </a:r>
              <a:endParaRPr lang="ru-RU" sz="2600" dirty="0">
                <a:solidFill>
                  <a:srgbClr val="7AAEEA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блог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социальная сеть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мессенджер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профессиональное сообщество</a:t>
              </a:r>
              <a:endParaRPr lang="en-US" sz="2600" dirty="0">
                <a:latin typeface="+mj-lt"/>
              </a:endParaRP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</p:txBody>
        </p:sp>
      </p:grpSp>
      <p:grpSp>
        <p:nvGrpSpPr>
          <p:cNvPr id="6" name="Группа 5">
            <a:extLst>
              <a:ext uri="{FF2B5EF4-FFF2-40B4-BE49-F238E27FC236}">
                <a16:creationId xmlns:a16="http://schemas.microsoft.com/office/drawing/2014/main" id="{047F2989-DBC7-454A-A8E8-CB888C84F3C8}"/>
              </a:ext>
            </a:extLst>
          </p:cNvPr>
          <p:cNvGrpSpPr/>
          <p:nvPr/>
        </p:nvGrpSpPr>
        <p:grpSpPr>
          <a:xfrm>
            <a:off x="164275" y="971576"/>
            <a:ext cx="6120000" cy="8245283"/>
            <a:chOff x="164275" y="971576"/>
            <a:chExt cx="6120000" cy="8245283"/>
          </a:xfrm>
        </p:grpSpPr>
        <p:sp>
          <p:nvSpPr>
            <p:cNvPr id="104" name="Rectangle 103"/>
            <p:cNvSpPr/>
            <p:nvPr/>
          </p:nvSpPr>
          <p:spPr>
            <a:xfrm>
              <a:off x="164275" y="971576"/>
              <a:ext cx="6120000" cy="523220"/>
            </a:xfrm>
            <a:prstGeom prst="rect">
              <a:avLst/>
            </a:prstGeom>
            <a:solidFill>
              <a:srgbClr val="7AAEEA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Виды деятельности 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3" name="Rectangle 3">
              <a:extLst>
                <a:ext uri="{FF2B5EF4-FFF2-40B4-BE49-F238E27FC236}">
                  <a16:creationId xmlns:a16="http://schemas.microsoft.com/office/drawing/2014/main" id="{C74F4929-E95A-4A7C-94C8-3D317D808DA2}"/>
                </a:ext>
              </a:extLst>
            </p:cNvPr>
            <p:cNvSpPr/>
            <p:nvPr/>
          </p:nvSpPr>
          <p:spPr>
            <a:xfrm>
              <a:off x="164275" y="1584000"/>
              <a:ext cx="6120000" cy="763285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выступление перед аудиторией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аргументации собственной точки зрения</a:t>
              </a:r>
              <a:endParaRPr lang="ru-RU" sz="2600" i="0" dirty="0">
                <a:solidFill>
                  <a:srgbClr val="7AAEEA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сравнение, противопоставление , обобщение различных точек зрения</a:t>
              </a:r>
              <a:endParaRPr lang="ru-RU" sz="2600" dirty="0">
                <a:solidFill>
                  <a:srgbClr val="7AAEEA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формулирование вопросов, ответы на вопросы других</a:t>
              </a:r>
              <a:endParaRPr lang="ru-RU" sz="2600" i="0" dirty="0">
                <a:solidFill>
                  <a:srgbClr val="7AAEEA"/>
                </a:solidFill>
                <a:effectLst/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коммуникация с участниками обсуждения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7AAEEA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АА</a:t>
              </a:r>
              <a:endParaRPr lang="en-US" sz="2600" dirty="0">
                <a:latin typeface="+mj-lt"/>
                <a:ea typeface="MS Mincho" panose="02020609040205080304" pitchFamily="49" charset="-128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6625894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8807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Rectangle 102"/>
          <p:cNvSpPr/>
          <p:nvPr/>
        </p:nvSpPr>
        <p:spPr>
          <a:xfrm>
            <a:off x="92275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800" dirty="0"/>
              <a:t>Reading books, papers;</a:t>
            </a:r>
            <a:endParaRPr lang="en-GB" sz="2800" dirty="0"/>
          </a:p>
        </p:txBody>
      </p:sp>
      <p:sp>
        <p:nvSpPr>
          <p:cNvPr id="31" name="Rectangle 30"/>
          <p:cNvSpPr/>
          <p:nvPr/>
        </p:nvSpPr>
        <p:spPr>
          <a:xfrm>
            <a:off x="6446522" y="891662"/>
            <a:ext cx="6264000" cy="8604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" name="Rectangle 1"/>
          <p:cNvSpPr/>
          <p:nvPr/>
        </p:nvSpPr>
        <p:spPr>
          <a:xfrm>
            <a:off x="119169" y="130318"/>
            <a:ext cx="12563264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40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Аналитическая деятельность</a:t>
            </a:r>
            <a:endParaRPr lang="en-GB" sz="40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9" name="Группа 8">
            <a:extLst>
              <a:ext uri="{FF2B5EF4-FFF2-40B4-BE49-F238E27FC236}">
                <a16:creationId xmlns:a16="http://schemas.microsoft.com/office/drawing/2014/main" id="{77148A31-D2C0-4E0E-98EC-B8A4F59AC812}"/>
              </a:ext>
            </a:extLst>
          </p:cNvPr>
          <p:cNvGrpSpPr/>
          <p:nvPr/>
        </p:nvGrpSpPr>
        <p:grpSpPr>
          <a:xfrm>
            <a:off x="6894288" y="1923010"/>
            <a:ext cx="5829592" cy="5091698"/>
            <a:chOff x="504694" y="2546771"/>
            <a:chExt cx="5829592" cy="5091698"/>
          </a:xfrm>
        </p:grpSpPr>
        <p:sp>
          <p:nvSpPr>
            <p:cNvPr id="5" name="Rectangle 4"/>
            <p:cNvSpPr/>
            <p:nvPr/>
          </p:nvSpPr>
          <p:spPr>
            <a:xfrm>
              <a:off x="610133" y="2546771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44" name="Rectangle 4"/>
            <p:cNvSpPr/>
            <p:nvPr/>
          </p:nvSpPr>
          <p:spPr>
            <a:xfrm>
              <a:off x="602926" y="305249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6" name="Rectangle 4"/>
            <p:cNvSpPr/>
            <p:nvPr/>
          </p:nvSpPr>
          <p:spPr>
            <a:xfrm>
              <a:off x="504694" y="5033662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58" name="Rectangle 4"/>
            <p:cNvSpPr/>
            <p:nvPr/>
          </p:nvSpPr>
          <p:spPr>
            <a:xfrm>
              <a:off x="520351" y="6080840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67" name="Rectangle 4"/>
            <p:cNvSpPr/>
            <p:nvPr/>
          </p:nvSpPr>
          <p:spPr>
            <a:xfrm>
              <a:off x="504694" y="7115249"/>
              <a:ext cx="5613246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en-GB" sz="2800" dirty="0"/>
            </a:p>
          </p:txBody>
        </p:sp>
        <p:sp>
          <p:nvSpPr>
            <p:cNvPr id="70" name="Прямоугольник 69"/>
            <p:cNvSpPr/>
            <p:nvPr/>
          </p:nvSpPr>
          <p:spPr>
            <a:xfrm>
              <a:off x="602926" y="4072082"/>
              <a:ext cx="5731360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endParaRPr lang="ru-RU" sz="2400" dirty="0"/>
            </a:p>
          </p:txBody>
        </p:sp>
      </p:grpSp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C5761776-5ADF-44A8-B3E9-704B1D2264FE}"/>
              </a:ext>
            </a:extLst>
          </p:cNvPr>
          <p:cNvGrpSpPr/>
          <p:nvPr/>
        </p:nvGrpSpPr>
        <p:grpSpPr>
          <a:xfrm>
            <a:off x="6518522" y="971576"/>
            <a:ext cx="6120000" cy="8055487"/>
            <a:chOff x="6527522" y="971576"/>
            <a:chExt cx="6120000" cy="8055487"/>
          </a:xfrm>
        </p:grpSpPr>
        <p:sp>
          <p:nvSpPr>
            <p:cNvPr id="106" name="Rectangle 105"/>
            <p:cNvSpPr/>
            <p:nvPr/>
          </p:nvSpPr>
          <p:spPr>
            <a:xfrm>
              <a:off x="6527522" y="971576"/>
              <a:ext cx="6120000" cy="523220"/>
            </a:xfrm>
            <a:prstGeom prst="rect">
              <a:avLst/>
            </a:prstGeom>
            <a:solidFill>
              <a:srgbClr val="F8807F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Цифровые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 </a:t>
              </a:r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технологии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1" name="Rectangle 3">
              <a:extLst>
                <a:ext uri="{FF2B5EF4-FFF2-40B4-BE49-F238E27FC236}">
                  <a16:creationId xmlns:a16="http://schemas.microsoft.com/office/drawing/2014/main" id="{ABAFC59E-6504-4397-930C-66B840BB0C52}"/>
                </a:ext>
              </a:extLst>
            </p:cNvPr>
            <p:cNvSpPr/>
            <p:nvPr/>
          </p:nvSpPr>
          <p:spPr>
            <a:xfrm>
              <a:off x="6527522" y="1584000"/>
              <a:ext cx="6120000" cy="744306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интернет-сайты</a:t>
              </a:r>
              <a:endParaRPr lang="en-US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электронные библиотеки и базы данных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специализированное программное обеспечение для обработки и анализа информации</a:t>
              </a:r>
              <a:endParaRPr lang="ru-RU" sz="2600" dirty="0">
                <a:solidFill>
                  <a:srgbClr val="F8807F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ментальные карты</a:t>
              </a:r>
              <a:endParaRPr lang="ru-RU" sz="2600" dirty="0">
                <a:solidFill>
                  <a:srgbClr val="F8807F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графические и текстовые редакторы</a:t>
              </a:r>
              <a:endParaRPr lang="en-GB" sz="2600" dirty="0">
                <a:latin typeface="+mj-lt"/>
              </a:endParaRP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</a:t>
              </a:r>
            </a:p>
            <a:p>
              <a:pPr marL="514350" indent="-5143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cs typeface="Times New Roman" panose="02020603050405020304" pitchFamily="18" charset="0"/>
                </a:rPr>
                <a:t>АА</a:t>
              </a:r>
            </a:p>
          </p:txBody>
        </p:sp>
      </p:grpSp>
      <p:grpSp>
        <p:nvGrpSpPr>
          <p:cNvPr id="6" name="Группа 5">
            <a:extLst>
              <a:ext uri="{FF2B5EF4-FFF2-40B4-BE49-F238E27FC236}">
                <a16:creationId xmlns:a16="http://schemas.microsoft.com/office/drawing/2014/main" id="{047F2989-DBC7-454A-A8E8-CB888C84F3C8}"/>
              </a:ext>
            </a:extLst>
          </p:cNvPr>
          <p:cNvGrpSpPr/>
          <p:nvPr/>
        </p:nvGrpSpPr>
        <p:grpSpPr>
          <a:xfrm>
            <a:off x="164275" y="971576"/>
            <a:ext cx="6120000" cy="8245283"/>
            <a:chOff x="164275" y="971576"/>
            <a:chExt cx="6120000" cy="8245283"/>
          </a:xfrm>
        </p:grpSpPr>
        <p:sp>
          <p:nvSpPr>
            <p:cNvPr id="104" name="Rectangle 103"/>
            <p:cNvSpPr/>
            <p:nvPr/>
          </p:nvSpPr>
          <p:spPr>
            <a:xfrm>
              <a:off x="164275" y="971576"/>
              <a:ext cx="6120000" cy="523220"/>
            </a:xfrm>
            <a:prstGeom prst="rect">
              <a:avLst/>
            </a:prstGeom>
            <a:solidFill>
              <a:srgbClr val="F8807F"/>
            </a:solidFill>
          </p:spPr>
          <p:txBody>
            <a:bodyPr wrap="square">
              <a:spAutoFit/>
            </a:bodyPr>
            <a:lstStyle/>
            <a:p>
              <a:pPr algn="ctr"/>
              <a:r>
                <a:rPr lang="ru-RU" sz="28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j-lt"/>
                  <a:cs typeface="Arial" panose="020B0604020202020204" pitchFamily="34" charset="0"/>
                </a:rPr>
                <a:t>Виды деятельности </a:t>
              </a:r>
              <a:endParaRPr lang="en-GB" sz="2800" b="1" dirty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  <a:cs typeface="Arial" panose="020B0604020202020204" pitchFamily="34" charset="0"/>
              </a:endParaRPr>
            </a:p>
          </p:txBody>
        </p:sp>
        <p:sp>
          <p:nvSpPr>
            <p:cNvPr id="63" name="Rectangle 3">
              <a:extLst>
                <a:ext uri="{FF2B5EF4-FFF2-40B4-BE49-F238E27FC236}">
                  <a16:creationId xmlns:a16="http://schemas.microsoft.com/office/drawing/2014/main" id="{C74F4929-E95A-4A7C-94C8-3D317D808DA2}"/>
                </a:ext>
              </a:extLst>
            </p:cNvPr>
            <p:cNvSpPr/>
            <p:nvPr/>
          </p:nvSpPr>
          <p:spPr>
            <a:xfrm>
              <a:off x="164275" y="1584000"/>
              <a:ext cx="6120000" cy="763285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поиск информации в различных источниках</a:t>
              </a:r>
              <a:endParaRPr lang="en-GB" sz="2600" dirty="0"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интерпретация информации</a:t>
              </a:r>
              <a:endParaRPr lang="ru-RU" sz="2600" dirty="0">
                <a:solidFill>
                  <a:srgbClr val="F8807F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анализ информации</a:t>
              </a:r>
              <a:endParaRPr lang="ru-RU" sz="2600" dirty="0">
                <a:solidFill>
                  <a:srgbClr val="F8807F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выявление проблем, трудностей на основе проведенного анализа</a:t>
              </a:r>
              <a:endParaRPr lang="ru-RU" sz="2600" dirty="0">
                <a:solidFill>
                  <a:srgbClr val="F8807F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построение гипотезы</a:t>
              </a:r>
              <a:endParaRPr lang="ru-RU" sz="2600" dirty="0">
                <a:solidFill>
                  <a:srgbClr val="F8807F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оценка информации </a:t>
              </a:r>
              <a:endParaRPr lang="ru-RU" sz="2600" dirty="0">
                <a:solidFill>
                  <a:srgbClr val="F8807F"/>
                </a:solidFill>
                <a:latin typeface="+mj-lt"/>
              </a:endParaRP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подготовка аналитических отчетов, выработка выводов и предложений</a:t>
              </a:r>
            </a:p>
            <a:p>
              <a:pPr marL="450850" indent="-45085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latin typeface="+mj-lt"/>
                </a:rPr>
                <a:t>самооценка  собственной деятельности</a:t>
              </a:r>
              <a:endParaRPr lang="en-GB" sz="2600" dirty="0">
                <a:latin typeface="+mj-lt"/>
              </a:endParaRP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</a:t>
              </a:r>
            </a:p>
            <a:p>
              <a:pPr marL="457200" indent="-457200">
                <a:spcBef>
                  <a:spcPts val="600"/>
                </a:spcBef>
                <a:spcAft>
                  <a:spcPts val="600"/>
                </a:spcAft>
                <a:buClr>
                  <a:srgbClr val="F8807F"/>
                </a:buClr>
                <a:buSzPct val="130000"/>
                <a:buFont typeface="Calibri Light" panose="020F0302020204030204" pitchFamily="34" charset="0"/>
                <a:buChar char="□"/>
              </a:pPr>
              <a:r>
                <a:rPr lang="ru-RU" sz="2600" dirty="0">
                  <a:solidFill>
                    <a:schemeClr val="bg1"/>
                  </a:solidFill>
                  <a:latin typeface="+mj-lt"/>
                  <a:ea typeface="MS Mincho" panose="02020609040205080304" pitchFamily="49" charset="-128"/>
                  <a:cs typeface="Times New Roman" panose="02020603050405020304" pitchFamily="18" charset="0"/>
                </a:rPr>
                <a:t>ААА</a:t>
              </a:r>
              <a:endParaRPr lang="en-US" sz="2600" dirty="0">
                <a:latin typeface="+mj-lt"/>
                <a:ea typeface="MS Mincho" panose="02020609040205080304" pitchFamily="49" charset="-128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7992912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BB98D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22973E70-2A18-4F86-9475-20F6A68C3061}"/>
              </a:ext>
            </a:extLst>
          </p:cNvPr>
          <p:cNvGrpSpPr/>
          <p:nvPr/>
        </p:nvGrpSpPr>
        <p:grpSpPr>
          <a:xfrm>
            <a:off x="360000" y="540000"/>
            <a:ext cx="12051332" cy="7309200"/>
            <a:chOff x="360000" y="180000"/>
            <a:chExt cx="12051332" cy="7309200"/>
          </a:xfrm>
        </p:grpSpPr>
        <p:sp>
          <p:nvSpPr>
            <p:cNvPr id="2" name="Rectangle 1"/>
            <p:cNvSpPr/>
            <p:nvPr/>
          </p:nvSpPr>
          <p:spPr>
            <a:xfrm>
              <a:off x="360000" y="180000"/>
              <a:ext cx="12051332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ru-RU" sz="6600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Практическая деятельность</a:t>
              </a:r>
              <a:endParaRPr lang="en-GB" sz="6600" dirty="0"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360000" y="1980000"/>
              <a:ext cx="11488011" cy="550920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>
                <a:defRPr sz="4400">
                  <a:solidFill>
                    <a:schemeClr val="tx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defRPr>
              </a:lvl1pPr>
            </a:lstStyle>
            <a:p>
              <a:r>
                <a:rPr lang="ru-RU" dirty="0">
                  <a:latin typeface="+mj-lt"/>
                </a:rPr>
                <a:t>Практическая деятельность позволяет обучающимся отрабатывать умения, применять знания на практике и</a:t>
              </a:r>
              <a:r>
                <a:rPr lang="en-US" dirty="0">
                  <a:latin typeface="+mj-lt"/>
                </a:rPr>
                <a:t> </a:t>
              </a:r>
              <a:r>
                <a:rPr lang="ru-RU" dirty="0">
                  <a:latin typeface="+mj-lt"/>
                </a:rPr>
                <a:t>использовать обратную связь для улучшения результатов своей деятельности. Обратная связь может быть получена от преподавателя, других обучающихся, а</a:t>
              </a:r>
              <a:r>
                <a:rPr lang="en-US" dirty="0">
                  <a:latin typeface="+mj-lt"/>
                </a:rPr>
                <a:t> </a:t>
              </a:r>
              <a:r>
                <a:rPr lang="ru-RU" dirty="0">
                  <a:latin typeface="+mj-lt"/>
                </a:rPr>
                <a:t>также путем саморефлексии по итогам деятельности </a:t>
              </a:r>
              <a:endParaRPr lang="en-GB" dirty="0">
                <a:latin typeface="+mj-lt"/>
              </a:endParaRPr>
            </a:p>
          </p:txBody>
        </p:sp>
      </p:grpSp>
      <p:pic>
        <p:nvPicPr>
          <p:cNvPr id="10" name="Picture 9" descr="http://mirrors.creativecommons.org/presskit/buttons/88x31/png/by-nc-sa.pn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089497" y="8917117"/>
            <a:ext cx="1541078" cy="54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Rectangle 6">
            <a:extLst>
              <a:ext uri="{FF2B5EF4-FFF2-40B4-BE49-F238E27FC236}">
                <a16:creationId xmlns:a16="http://schemas.microsoft.com/office/drawing/2014/main" id="{E9E77EB1-875A-45F1-A65F-1DD1B592FCE6}"/>
              </a:ext>
            </a:extLst>
          </p:cNvPr>
          <p:cNvSpPr/>
          <p:nvPr/>
        </p:nvSpPr>
        <p:spPr>
          <a:xfrm>
            <a:off x="360000" y="8873773"/>
            <a:ext cx="10708341" cy="645754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37641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75284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12926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150568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88209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25850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63493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1135" algn="l" defTabSz="1075284" rtl="0" eaLnBrk="1" latinLnBrk="0" hangingPunct="1">
              <a:defRPr sz="211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ABC Learning Design method by Clive Young and Nataša Perović, UCL.(2015). Learning types, Laurillard, D. 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(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2012</a:t>
            </a:r>
            <a:r>
              <a:rPr lang="en-GB" sz="1400" dirty="0">
                <a:solidFill>
                  <a:srgbClr val="1F4E79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400" dirty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Resources available from 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  <a:hlinkClick r:id="rId4"/>
              </a:rPr>
              <a:t>https://abc-ld.org/</a:t>
            </a:r>
            <a:r>
              <a:rPr lang="en-GB" sz="1400" dirty="0">
                <a:ea typeface="Calibri" panose="020F0502020204030204" pitchFamily="34" charset="0"/>
                <a:cs typeface="Times New Roman" panose="02020603050405020304" pitchFamily="18" charset="0"/>
              </a:rPr>
              <a:t>. Adapted by </a:t>
            </a:r>
            <a:r>
              <a:rPr lang="en-GB" sz="1400" u="sng" dirty="0">
                <a:hlinkClick r:id="rId5"/>
              </a:rPr>
              <a:t>Centre for Excellence in Teaching and Learning</a:t>
            </a:r>
            <a:r>
              <a:rPr lang="en-GB" sz="1400" dirty="0"/>
              <a:t>, NUST MISiS</a:t>
            </a:r>
          </a:p>
        </p:txBody>
      </p:sp>
    </p:spTree>
    <p:extLst>
      <p:ext uri="{BB962C8B-B14F-4D97-AF65-F5344CB8AC3E}">
        <p14:creationId xmlns:p14="http://schemas.microsoft.com/office/powerpoint/2010/main" val="14887551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16711</TotalTime>
  <Words>821</Words>
  <Application>Microsoft Office PowerPoint</Application>
  <PresentationFormat>A3 Paper (297x420 mm)</PresentationFormat>
  <Paragraphs>194</Paragraphs>
  <Slides>12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7" baseType="lpstr">
      <vt:lpstr>Arial</vt:lpstr>
      <vt:lpstr>Arial Narrow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np_ucl1</dc:creator>
  <cp:lastModifiedBy>Natasa Perovic</cp:lastModifiedBy>
  <cp:revision>339</cp:revision>
  <cp:lastPrinted>2015-11-06T15:46:38Z</cp:lastPrinted>
  <dcterms:created xsi:type="dcterms:W3CDTF">2014-10-31T14:03:56Z</dcterms:created>
  <dcterms:modified xsi:type="dcterms:W3CDTF">2021-02-05T13:54:22Z</dcterms:modified>
</cp:coreProperties>
</file>